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4"/>
  </p:notesMasterIdLst>
  <p:handoutMasterIdLst>
    <p:handoutMasterId r:id="rId15"/>
  </p:handoutMasterIdLst>
  <p:sldIdLst>
    <p:sldId id="256" r:id="rId2"/>
    <p:sldId id="259" r:id="rId3"/>
    <p:sldId id="258" r:id="rId4"/>
    <p:sldId id="260" r:id="rId5"/>
    <p:sldId id="263" r:id="rId6"/>
    <p:sldId id="272" r:id="rId7"/>
    <p:sldId id="262" r:id="rId8"/>
    <p:sldId id="265" r:id="rId9"/>
    <p:sldId id="266" r:id="rId10"/>
    <p:sldId id="276" r:id="rId11"/>
    <p:sldId id="268" r:id="rId12"/>
    <p:sldId id="269" r:id="rId13"/>
  </p:sldIdLst>
  <p:sldSz cx="7921625" cy="5400675"/>
  <p:notesSz cx="9926638" cy="6797675"/>
  <p:defaultTextStyle>
    <a:defPPr>
      <a:defRPr lang="en-US"/>
    </a:defPPr>
    <a:lvl1pPr marL="0" algn="l" defTabSz="1107598" rtl="0" eaLnBrk="1" latinLnBrk="0" hangingPunct="1">
      <a:defRPr sz="2100" kern="1200">
        <a:solidFill>
          <a:schemeClr val="tx1"/>
        </a:solidFill>
        <a:latin typeface="+mn-lt"/>
        <a:ea typeface="+mn-ea"/>
        <a:cs typeface="+mn-cs"/>
      </a:defRPr>
    </a:lvl1pPr>
    <a:lvl2pPr marL="553799" algn="l" defTabSz="1107598" rtl="0" eaLnBrk="1" latinLnBrk="0" hangingPunct="1">
      <a:defRPr sz="2100" kern="1200">
        <a:solidFill>
          <a:schemeClr val="tx1"/>
        </a:solidFill>
        <a:latin typeface="+mn-lt"/>
        <a:ea typeface="+mn-ea"/>
        <a:cs typeface="+mn-cs"/>
      </a:defRPr>
    </a:lvl2pPr>
    <a:lvl3pPr marL="1107598" algn="l" defTabSz="1107598" rtl="0" eaLnBrk="1" latinLnBrk="0" hangingPunct="1">
      <a:defRPr sz="2100" kern="1200">
        <a:solidFill>
          <a:schemeClr val="tx1"/>
        </a:solidFill>
        <a:latin typeface="+mn-lt"/>
        <a:ea typeface="+mn-ea"/>
        <a:cs typeface="+mn-cs"/>
      </a:defRPr>
    </a:lvl3pPr>
    <a:lvl4pPr marL="1661395" algn="l" defTabSz="1107598" rtl="0" eaLnBrk="1" latinLnBrk="0" hangingPunct="1">
      <a:defRPr sz="2100" kern="1200">
        <a:solidFill>
          <a:schemeClr val="tx1"/>
        </a:solidFill>
        <a:latin typeface="+mn-lt"/>
        <a:ea typeface="+mn-ea"/>
        <a:cs typeface="+mn-cs"/>
      </a:defRPr>
    </a:lvl4pPr>
    <a:lvl5pPr marL="2215194" algn="l" defTabSz="1107598" rtl="0" eaLnBrk="1" latinLnBrk="0" hangingPunct="1">
      <a:defRPr sz="2100" kern="1200">
        <a:solidFill>
          <a:schemeClr val="tx1"/>
        </a:solidFill>
        <a:latin typeface="+mn-lt"/>
        <a:ea typeface="+mn-ea"/>
        <a:cs typeface="+mn-cs"/>
      </a:defRPr>
    </a:lvl5pPr>
    <a:lvl6pPr marL="2768993" algn="l" defTabSz="1107598" rtl="0" eaLnBrk="1" latinLnBrk="0" hangingPunct="1">
      <a:defRPr sz="2100" kern="1200">
        <a:solidFill>
          <a:schemeClr val="tx1"/>
        </a:solidFill>
        <a:latin typeface="+mn-lt"/>
        <a:ea typeface="+mn-ea"/>
        <a:cs typeface="+mn-cs"/>
      </a:defRPr>
    </a:lvl6pPr>
    <a:lvl7pPr marL="3322792" algn="l" defTabSz="1107598" rtl="0" eaLnBrk="1" latinLnBrk="0" hangingPunct="1">
      <a:defRPr sz="2100" kern="1200">
        <a:solidFill>
          <a:schemeClr val="tx1"/>
        </a:solidFill>
        <a:latin typeface="+mn-lt"/>
        <a:ea typeface="+mn-ea"/>
        <a:cs typeface="+mn-cs"/>
      </a:defRPr>
    </a:lvl7pPr>
    <a:lvl8pPr marL="3876590" algn="l" defTabSz="1107598" rtl="0" eaLnBrk="1" latinLnBrk="0" hangingPunct="1">
      <a:defRPr sz="2100" kern="1200">
        <a:solidFill>
          <a:schemeClr val="tx1"/>
        </a:solidFill>
        <a:latin typeface="+mn-lt"/>
        <a:ea typeface="+mn-ea"/>
        <a:cs typeface="+mn-cs"/>
      </a:defRPr>
    </a:lvl8pPr>
    <a:lvl9pPr marL="4430389" algn="l" defTabSz="1107598"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01">
          <p15:clr>
            <a:srgbClr val="A4A3A4"/>
          </p15:clr>
        </p15:guide>
        <p15:guide id="2" pos="2495">
          <p15:clr>
            <a:srgbClr val="A4A3A4"/>
          </p15:clr>
        </p15:guide>
      </p15:sldGuideLst>
    </p:ext>
    <p:ext uri="{2D200454-40CA-4A62-9FC3-DE9A4176ACB9}">
      <p15:notesGuideLst xmlns:p15="http://schemas.microsoft.com/office/powerpoint/2012/main">
        <p15:guide id="1" orient="horz" pos="2141">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228A"/>
    <a:srgbClr val="452993"/>
    <a:srgbClr val="4A20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8" autoAdjust="0"/>
  </p:normalViewPr>
  <p:slideViewPr>
    <p:cSldViewPr>
      <p:cViewPr varScale="1">
        <p:scale>
          <a:sx n="103" d="100"/>
          <a:sy n="103" d="100"/>
        </p:scale>
        <p:origin x="1267" y="82"/>
      </p:cViewPr>
      <p:guideLst>
        <p:guide orient="horz" pos="1701"/>
        <p:guide pos="2495"/>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9" d="100"/>
          <a:sy n="69" d="100"/>
        </p:scale>
        <p:origin x="-2790" y="-108"/>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6456612"/>
            <a:ext cx="4301543" cy="33988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2798" y="6456612"/>
            <a:ext cx="4301543" cy="339884"/>
          </a:xfrm>
          <a:prstGeom prst="rect">
            <a:avLst/>
          </a:prstGeom>
        </p:spPr>
        <p:txBody>
          <a:bodyPr vert="horz" lIns="91440" tIns="45720" rIns="91440" bIns="45720" rtlCol="0" anchor="b"/>
          <a:lstStyle>
            <a:lvl1pPr algn="r">
              <a:defRPr sz="1200"/>
            </a:lvl1pPr>
          </a:lstStyle>
          <a:p>
            <a:fld id="{C0E86DE0-4743-4494-91BC-47B76B0F27A8}" type="slidenum">
              <a:rPr lang="en-US" smtClean="0"/>
              <a:pPr/>
              <a:t>‹#›</a:t>
            </a:fld>
            <a:endParaRPr lang="en-US"/>
          </a:p>
        </p:txBody>
      </p:sp>
      <p:sp>
        <p:nvSpPr>
          <p:cNvPr id="6" name="Date Placeholder 5"/>
          <p:cNvSpPr>
            <a:spLocks noGrp="1"/>
          </p:cNvSpPr>
          <p:nvPr>
            <p:ph type="dt" sz="quarter" idx="1"/>
          </p:nvPr>
        </p:nvSpPr>
        <p:spPr>
          <a:xfrm>
            <a:off x="5622798" y="0"/>
            <a:ext cx="4301543" cy="339884"/>
          </a:xfrm>
          <a:prstGeom prst="rect">
            <a:avLst/>
          </a:prstGeom>
        </p:spPr>
        <p:txBody>
          <a:bodyPr vert="horz" lIns="91440" tIns="45720" rIns="91440" bIns="45720" rtlCol="0"/>
          <a:lstStyle>
            <a:lvl1pPr algn="r">
              <a:defRPr sz="1200"/>
            </a:lvl1pPr>
          </a:lstStyle>
          <a:p>
            <a:fld id="{7424ADA2-758A-4BF7-80A7-B75DF179F87B}" type="datetimeFigureOut">
              <a:rPr lang="en-US" smtClean="0"/>
              <a:pPr/>
              <a:t>8/19/2019</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CB7CF9E9-93B8-4EBE-A97E-1BE7F93750EB}" type="datetimeFigureOut">
              <a:rPr lang="en-US" smtClean="0"/>
              <a:pPr/>
              <a:t>8/19/2019</a:t>
            </a:fld>
            <a:endParaRPr lang="en-US"/>
          </a:p>
        </p:txBody>
      </p:sp>
      <p:sp>
        <p:nvSpPr>
          <p:cNvPr id="4" name="Slide Image Placeholder 3"/>
          <p:cNvSpPr>
            <a:spLocks noGrp="1" noRot="1" noChangeAspect="1"/>
          </p:cNvSpPr>
          <p:nvPr>
            <p:ph type="sldImg" idx="2"/>
          </p:nvPr>
        </p:nvSpPr>
        <p:spPr>
          <a:xfrm>
            <a:off x="3094038" y="509588"/>
            <a:ext cx="3738562"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664" y="3228896"/>
            <a:ext cx="7941310" cy="30589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6543D526-756E-4026-9097-81E2B5C7DE8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1107598" rtl="0" eaLnBrk="1" latinLnBrk="0" hangingPunct="1">
      <a:defRPr sz="1400" kern="1200">
        <a:solidFill>
          <a:schemeClr val="tx1"/>
        </a:solidFill>
        <a:latin typeface="+mn-lt"/>
        <a:ea typeface="+mn-ea"/>
        <a:cs typeface="+mn-cs"/>
      </a:defRPr>
    </a:lvl1pPr>
    <a:lvl2pPr marL="553799" algn="l" defTabSz="1107598" rtl="0" eaLnBrk="1" latinLnBrk="0" hangingPunct="1">
      <a:defRPr sz="1400" kern="1200">
        <a:solidFill>
          <a:schemeClr val="tx1"/>
        </a:solidFill>
        <a:latin typeface="+mn-lt"/>
        <a:ea typeface="+mn-ea"/>
        <a:cs typeface="+mn-cs"/>
      </a:defRPr>
    </a:lvl2pPr>
    <a:lvl3pPr marL="1107598" algn="l" defTabSz="1107598" rtl="0" eaLnBrk="1" latinLnBrk="0" hangingPunct="1">
      <a:defRPr sz="1400" kern="1200">
        <a:solidFill>
          <a:schemeClr val="tx1"/>
        </a:solidFill>
        <a:latin typeface="+mn-lt"/>
        <a:ea typeface="+mn-ea"/>
        <a:cs typeface="+mn-cs"/>
      </a:defRPr>
    </a:lvl3pPr>
    <a:lvl4pPr marL="1661395" algn="l" defTabSz="1107598" rtl="0" eaLnBrk="1" latinLnBrk="0" hangingPunct="1">
      <a:defRPr sz="1400" kern="1200">
        <a:solidFill>
          <a:schemeClr val="tx1"/>
        </a:solidFill>
        <a:latin typeface="+mn-lt"/>
        <a:ea typeface="+mn-ea"/>
        <a:cs typeface="+mn-cs"/>
      </a:defRPr>
    </a:lvl4pPr>
    <a:lvl5pPr marL="2215194" algn="l" defTabSz="1107598" rtl="0" eaLnBrk="1" latinLnBrk="0" hangingPunct="1">
      <a:defRPr sz="1400" kern="1200">
        <a:solidFill>
          <a:schemeClr val="tx1"/>
        </a:solidFill>
        <a:latin typeface="+mn-lt"/>
        <a:ea typeface="+mn-ea"/>
        <a:cs typeface="+mn-cs"/>
      </a:defRPr>
    </a:lvl5pPr>
    <a:lvl6pPr marL="2768993" algn="l" defTabSz="1107598" rtl="0" eaLnBrk="1" latinLnBrk="0" hangingPunct="1">
      <a:defRPr sz="1400" kern="1200">
        <a:solidFill>
          <a:schemeClr val="tx1"/>
        </a:solidFill>
        <a:latin typeface="+mn-lt"/>
        <a:ea typeface="+mn-ea"/>
        <a:cs typeface="+mn-cs"/>
      </a:defRPr>
    </a:lvl6pPr>
    <a:lvl7pPr marL="3322792" algn="l" defTabSz="1107598" rtl="0" eaLnBrk="1" latinLnBrk="0" hangingPunct="1">
      <a:defRPr sz="1400" kern="1200">
        <a:solidFill>
          <a:schemeClr val="tx1"/>
        </a:solidFill>
        <a:latin typeface="+mn-lt"/>
        <a:ea typeface="+mn-ea"/>
        <a:cs typeface="+mn-cs"/>
      </a:defRPr>
    </a:lvl7pPr>
    <a:lvl8pPr marL="3876590" algn="l" defTabSz="1107598" rtl="0" eaLnBrk="1" latinLnBrk="0" hangingPunct="1">
      <a:defRPr sz="1400" kern="1200">
        <a:solidFill>
          <a:schemeClr val="tx1"/>
        </a:solidFill>
        <a:latin typeface="+mn-lt"/>
        <a:ea typeface="+mn-ea"/>
        <a:cs typeface="+mn-cs"/>
      </a:defRPr>
    </a:lvl8pPr>
    <a:lvl9pPr marL="4430389" algn="l" defTabSz="1107598"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43D526-756E-4026-9097-81E2B5C7DE8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43D526-756E-4026-9097-81E2B5C7DE8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43D526-756E-4026-9097-81E2B5C7DE8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43D526-756E-4026-9097-81E2B5C7DE8F}"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43D526-756E-4026-9097-81E2B5C7DE8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43D526-756E-4026-9097-81E2B5C7DE8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43D526-756E-4026-9097-81E2B5C7DE8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43D526-756E-4026-9097-81E2B5C7DE8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43D526-756E-4026-9097-81E2B5C7DE8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43D526-756E-4026-9097-81E2B5C7DE8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43D526-756E-4026-9097-81E2B5C7DE8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43D526-756E-4026-9097-81E2B5C7DE8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94125" y="1677715"/>
            <a:ext cx="6733381" cy="1157645"/>
          </a:xfrm>
        </p:spPr>
        <p:txBody>
          <a:bodyPr/>
          <a:lstStyle/>
          <a:p>
            <a:r>
              <a:rPr lang="en-US"/>
              <a:t>Click to edit Master title style</a:t>
            </a:r>
          </a:p>
        </p:txBody>
      </p:sp>
      <p:sp>
        <p:nvSpPr>
          <p:cNvPr id="3" name="Subtitle 2"/>
          <p:cNvSpPr>
            <a:spLocks noGrp="1"/>
          </p:cNvSpPr>
          <p:nvPr>
            <p:ph type="subTitle" idx="1"/>
          </p:nvPr>
        </p:nvSpPr>
        <p:spPr>
          <a:xfrm>
            <a:off x="1188244" y="3060387"/>
            <a:ext cx="5545138" cy="1380173"/>
          </a:xfrm>
        </p:spPr>
        <p:txBody>
          <a:bodyPr/>
          <a:lstStyle>
            <a:lvl1pPr marL="0" indent="0" algn="ctr">
              <a:buNone/>
              <a:defRPr>
                <a:solidFill>
                  <a:schemeClr val="tx1">
                    <a:tint val="75000"/>
                  </a:schemeClr>
                </a:solidFill>
              </a:defRPr>
            </a:lvl1pPr>
            <a:lvl2pPr marL="380459" indent="0" algn="ctr">
              <a:buNone/>
              <a:defRPr>
                <a:solidFill>
                  <a:schemeClr val="tx1">
                    <a:tint val="75000"/>
                  </a:schemeClr>
                </a:solidFill>
              </a:defRPr>
            </a:lvl2pPr>
            <a:lvl3pPr marL="760917" indent="0" algn="ctr">
              <a:buNone/>
              <a:defRPr>
                <a:solidFill>
                  <a:schemeClr val="tx1">
                    <a:tint val="75000"/>
                  </a:schemeClr>
                </a:solidFill>
              </a:defRPr>
            </a:lvl3pPr>
            <a:lvl4pPr marL="1141376" indent="0" algn="ctr">
              <a:buNone/>
              <a:defRPr>
                <a:solidFill>
                  <a:schemeClr val="tx1">
                    <a:tint val="75000"/>
                  </a:schemeClr>
                </a:solidFill>
              </a:defRPr>
            </a:lvl4pPr>
            <a:lvl5pPr marL="1521835" indent="0" algn="ctr">
              <a:buNone/>
              <a:defRPr>
                <a:solidFill>
                  <a:schemeClr val="tx1">
                    <a:tint val="75000"/>
                  </a:schemeClr>
                </a:solidFill>
              </a:defRPr>
            </a:lvl5pPr>
            <a:lvl6pPr marL="1902293" indent="0" algn="ctr">
              <a:buNone/>
              <a:defRPr>
                <a:solidFill>
                  <a:schemeClr val="tx1">
                    <a:tint val="75000"/>
                  </a:schemeClr>
                </a:solidFill>
              </a:defRPr>
            </a:lvl6pPr>
            <a:lvl7pPr marL="2282752" indent="0" algn="ctr">
              <a:buNone/>
              <a:defRPr>
                <a:solidFill>
                  <a:schemeClr val="tx1">
                    <a:tint val="75000"/>
                  </a:schemeClr>
                </a:solidFill>
              </a:defRPr>
            </a:lvl7pPr>
            <a:lvl8pPr marL="2663211" indent="0" algn="ctr">
              <a:buNone/>
              <a:defRPr>
                <a:solidFill>
                  <a:schemeClr val="tx1">
                    <a:tint val="75000"/>
                  </a:schemeClr>
                </a:solidFill>
              </a:defRPr>
            </a:lvl8pPr>
            <a:lvl9pPr marL="304367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24728CE-6894-4FEB-8850-67202F51D768}" type="datetimeFigureOut">
              <a:rPr lang="en-US" smtClean="0"/>
              <a:pPr/>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8FF10-D3B0-42C5-A2A2-0416FBF63C4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728CE-6894-4FEB-8850-67202F51D768}" type="datetimeFigureOut">
              <a:rPr lang="en-US" smtClean="0"/>
              <a:pPr/>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8FF10-D3B0-42C5-A2A2-0416FBF63C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5771" y="170022"/>
            <a:ext cx="1544442" cy="362920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446" y="170022"/>
            <a:ext cx="4501298" cy="36292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728CE-6894-4FEB-8850-67202F51D768}" type="datetimeFigureOut">
              <a:rPr lang="en-US" smtClean="0"/>
              <a:pPr/>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8FF10-D3B0-42C5-A2A2-0416FBF63C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728CE-6894-4FEB-8850-67202F51D768}" type="datetimeFigureOut">
              <a:rPr lang="en-US" smtClean="0"/>
              <a:pPr/>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8FF10-D3B0-42C5-A2A2-0416FBF63C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5757" y="3470434"/>
            <a:ext cx="6733381" cy="1072634"/>
          </a:xfrm>
        </p:spPr>
        <p:txBody>
          <a:bodyPr anchor="t"/>
          <a:lstStyle>
            <a:lvl1pPr algn="l">
              <a:defRPr sz="3300" b="1" cap="all"/>
            </a:lvl1pPr>
          </a:lstStyle>
          <a:p>
            <a:r>
              <a:rPr lang="en-US"/>
              <a:t>Click to edit Master title style</a:t>
            </a:r>
          </a:p>
        </p:txBody>
      </p:sp>
      <p:sp>
        <p:nvSpPr>
          <p:cNvPr id="3" name="Text Placeholder 2"/>
          <p:cNvSpPr>
            <a:spLocks noGrp="1"/>
          </p:cNvSpPr>
          <p:nvPr>
            <p:ph type="body" idx="1"/>
          </p:nvPr>
        </p:nvSpPr>
        <p:spPr>
          <a:xfrm>
            <a:off x="625757" y="2289042"/>
            <a:ext cx="6733381" cy="1181397"/>
          </a:xfrm>
        </p:spPr>
        <p:txBody>
          <a:bodyPr anchor="b"/>
          <a:lstStyle>
            <a:lvl1pPr marL="0" indent="0">
              <a:buNone/>
              <a:defRPr sz="1700">
                <a:solidFill>
                  <a:schemeClr val="tx1">
                    <a:tint val="75000"/>
                  </a:schemeClr>
                </a:solidFill>
              </a:defRPr>
            </a:lvl1pPr>
            <a:lvl2pPr marL="380459" indent="0">
              <a:buNone/>
              <a:defRPr sz="1500">
                <a:solidFill>
                  <a:schemeClr val="tx1">
                    <a:tint val="75000"/>
                  </a:schemeClr>
                </a:solidFill>
              </a:defRPr>
            </a:lvl2pPr>
            <a:lvl3pPr marL="760917" indent="0">
              <a:buNone/>
              <a:defRPr sz="1300">
                <a:solidFill>
                  <a:schemeClr val="tx1">
                    <a:tint val="75000"/>
                  </a:schemeClr>
                </a:solidFill>
              </a:defRPr>
            </a:lvl3pPr>
            <a:lvl4pPr marL="1141376" indent="0">
              <a:buNone/>
              <a:defRPr sz="1200">
                <a:solidFill>
                  <a:schemeClr val="tx1">
                    <a:tint val="75000"/>
                  </a:schemeClr>
                </a:solidFill>
              </a:defRPr>
            </a:lvl4pPr>
            <a:lvl5pPr marL="1521835" indent="0">
              <a:buNone/>
              <a:defRPr sz="1200">
                <a:solidFill>
                  <a:schemeClr val="tx1">
                    <a:tint val="75000"/>
                  </a:schemeClr>
                </a:solidFill>
              </a:defRPr>
            </a:lvl5pPr>
            <a:lvl6pPr marL="1902293" indent="0">
              <a:buNone/>
              <a:defRPr sz="1200">
                <a:solidFill>
                  <a:schemeClr val="tx1">
                    <a:tint val="75000"/>
                  </a:schemeClr>
                </a:solidFill>
              </a:defRPr>
            </a:lvl6pPr>
            <a:lvl7pPr marL="2282752" indent="0">
              <a:buNone/>
              <a:defRPr sz="1200">
                <a:solidFill>
                  <a:schemeClr val="tx1">
                    <a:tint val="75000"/>
                  </a:schemeClr>
                </a:solidFill>
              </a:defRPr>
            </a:lvl7pPr>
            <a:lvl8pPr marL="2663211" indent="0">
              <a:buNone/>
              <a:defRPr sz="1200">
                <a:solidFill>
                  <a:schemeClr val="tx1">
                    <a:tint val="75000"/>
                  </a:schemeClr>
                </a:solidFill>
              </a:defRPr>
            </a:lvl8pPr>
            <a:lvl9pPr marL="304367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4728CE-6894-4FEB-8850-67202F51D768}" type="datetimeFigureOut">
              <a:rPr lang="en-US" smtClean="0"/>
              <a:pPr/>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8FF10-D3B0-42C5-A2A2-0416FBF63C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446" y="992624"/>
            <a:ext cx="3022870" cy="2806601"/>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97343" y="992624"/>
            <a:ext cx="3022870" cy="2806601"/>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4728CE-6894-4FEB-8850-67202F51D768}" type="datetimeFigureOut">
              <a:rPr lang="en-US" smtClean="0"/>
              <a:pPr/>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8FF10-D3B0-42C5-A2A2-0416FBF63C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6086" y="216282"/>
            <a:ext cx="7129463" cy="900113"/>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96081" y="1208906"/>
            <a:ext cx="3500093" cy="503813"/>
          </a:xfrm>
        </p:spPr>
        <p:txBody>
          <a:bodyPr anchor="b"/>
          <a:lstStyle>
            <a:lvl1pPr marL="0" indent="0">
              <a:buNone/>
              <a:defRPr sz="2000" b="1"/>
            </a:lvl1pPr>
            <a:lvl2pPr marL="380459" indent="0">
              <a:buNone/>
              <a:defRPr sz="1700" b="1"/>
            </a:lvl2pPr>
            <a:lvl3pPr marL="760917" indent="0">
              <a:buNone/>
              <a:defRPr sz="1500" b="1"/>
            </a:lvl3pPr>
            <a:lvl4pPr marL="1141376" indent="0">
              <a:buNone/>
              <a:defRPr sz="1300" b="1"/>
            </a:lvl4pPr>
            <a:lvl5pPr marL="1521835" indent="0">
              <a:buNone/>
              <a:defRPr sz="1300" b="1"/>
            </a:lvl5pPr>
            <a:lvl6pPr marL="1902293" indent="0">
              <a:buNone/>
              <a:defRPr sz="1300" b="1"/>
            </a:lvl6pPr>
            <a:lvl7pPr marL="2282752" indent="0">
              <a:buNone/>
              <a:defRPr sz="1300" b="1"/>
            </a:lvl7pPr>
            <a:lvl8pPr marL="2663211" indent="0">
              <a:buNone/>
              <a:defRPr sz="1300" b="1"/>
            </a:lvl8pPr>
            <a:lvl9pPr marL="3043670" indent="0">
              <a:buNone/>
              <a:defRPr sz="1300" b="1"/>
            </a:lvl9pPr>
          </a:lstStyle>
          <a:p>
            <a:pPr lvl="0"/>
            <a:r>
              <a:rPr lang="en-US"/>
              <a:t>Click to edit Master text styles</a:t>
            </a:r>
          </a:p>
        </p:txBody>
      </p:sp>
      <p:sp>
        <p:nvSpPr>
          <p:cNvPr id="4" name="Content Placeholder 3"/>
          <p:cNvSpPr>
            <a:spLocks noGrp="1"/>
          </p:cNvSpPr>
          <p:nvPr>
            <p:ph sz="half" idx="2"/>
          </p:nvPr>
        </p:nvSpPr>
        <p:spPr>
          <a:xfrm>
            <a:off x="396081" y="1712714"/>
            <a:ext cx="3500093" cy="3111639"/>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024076" y="1208906"/>
            <a:ext cx="3501468" cy="503813"/>
          </a:xfrm>
        </p:spPr>
        <p:txBody>
          <a:bodyPr anchor="b"/>
          <a:lstStyle>
            <a:lvl1pPr marL="0" indent="0">
              <a:buNone/>
              <a:defRPr sz="2000" b="1"/>
            </a:lvl1pPr>
            <a:lvl2pPr marL="380459" indent="0">
              <a:buNone/>
              <a:defRPr sz="1700" b="1"/>
            </a:lvl2pPr>
            <a:lvl3pPr marL="760917" indent="0">
              <a:buNone/>
              <a:defRPr sz="1500" b="1"/>
            </a:lvl3pPr>
            <a:lvl4pPr marL="1141376" indent="0">
              <a:buNone/>
              <a:defRPr sz="1300" b="1"/>
            </a:lvl4pPr>
            <a:lvl5pPr marL="1521835" indent="0">
              <a:buNone/>
              <a:defRPr sz="1300" b="1"/>
            </a:lvl5pPr>
            <a:lvl6pPr marL="1902293" indent="0">
              <a:buNone/>
              <a:defRPr sz="1300" b="1"/>
            </a:lvl6pPr>
            <a:lvl7pPr marL="2282752" indent="0">
              <a:buNone/>
              <a:defRPr sz="1300" b="1"/>
            </a:lvl7pPr>
            <a:lvl8pPr marL="2663211" indent="0">
              <a:buNone/>
              <a:defRPr sz="1300" b="1"/>
            </a:lvl8pPr>
            <a:lvl9pPr marL="3043670"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024076" y="1712714"/>
            <a:ext cx="3501468" cy="3111639"/>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4728CE-6894-4FEB-8850-67202F51D768}" type="datetimeFigureOut">
              <a:rPr lang="en-US" smtClean="0"/>
              <a:pPr/>
              <a:t>8/19/2019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38FF10-D3B0-42C5-A2A2-0416FBF63C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4728CE-6894-4FEB-8850-67202F51D768}" type="datetimeFigureOut">
              <a:rPr lang="en-US" smtClean="0"/>
              <a:pPr/>
              <a:t>8/19/2019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38FF10-D3B0-42C5-A2A2-0416FBF63C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728CE-6894-4FEB-8850-67202F51D768}" type="datetimeFigureOut">
              <a:rPr lang="en-US" smtClean="0"/>
              <a:pPr/>
              <a:t>8/19/2019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38FF10-D3B0-42C5-A2A2-0416FBF63C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6083" y="215027"/>
            <a:ext cx="2606160" cy="915114"/>
          </a:xfrm>
        </p:spPr>
        <p:txBody>
          <a:bodyPr anchor="b"/>
          <a:lstStyle>
            <a:lvl1pPr algn="l">
              <a:defRPr sz="1700" b="1"/>
            </a:lvl1pPr>
          </a:lstStyle>
          <a:p>
            <a:r>
              <a:rPr lang="en-US"/>
              <a:t>Click to edit Master title style</a:t>
            </a:r>
          </a:p>
        </p:txBody>
      </p:sp>
      <p:sp>
        <p:nvSpPr>
          <p:cNvPr id="3" name="Content Placeholder 2"/>
          <p:cNvSpPr>
            <a:spLocks noGrp="1"/>
          </p:cNvSpPr>
          <p:nvPr>
            <p:ph idx="1"/>
          </p:nvPr>
        </p:nvSpPr>
        <p:spPr>
          <a:xfrm>
            <a:off x="3097136" y="215028"/>
            <a:ext cx="4428408" cy="4609326"/>
          </a:xfrm>
        </p:spPr>
        <p:txBody>
          <a:bodyPr/>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96083" y="1130142"/>
            <a:ext cx="2606160" cy="3694212"/>
          </a:xfrm>
        </p:spPr>
        <p:txBody>
          <a:bodyPr/>
          <a:lstStyle>
            <a:lvl1pPr marL="0" indent="0">
              <a:buNone/>
              <a:defRPr sz="1200"/>
            </a:lvl1pPr>
            <a:lvl2pPr marL="380459" indent="0">
              <a:buNone/>
              <a:defRPr sz="1000"/>
            </a:lvl2pPr>
            <a:lvl3pPr marL="760917" indent="0">
              <a:buNone/>
              <a:defRPr sz="800"/>
            </a:lvl3pPr>
            <a:lvl4pPr marL="1141376" indent="0">
              <a:buNone/>
              <a:defRPr sz="700"/>
            </a:lvl4pPr>
            <a:lvl5pPr marL="1521835" indent="0">
              <a:buNone/>
              <a:defRPr sz="700"/>
            </a:lvl5pPr>
            <a:lvl6pPr marL="1902293" indent="0">
              <a:buNone/>
              <a:defRPr sz="700"/>
            </a:lvl6pPr>
            <a:lvl7pPr marL="2282752" indent="0">
              <a:buNone/>
              <a:defRPr sz="700"/>
            </a:lvl7pPr>
            <a:lvl8pPr marL="2663211" indent="0">
              <a:buNone/>
              <a:defRPr sz="700"/>
            </a:lvl8pPr>
            <a:lvl9pPr marL="3043670"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F24728CE-6894-4FEB-8850-67202F51D768}" type="datetimeFigureOut">
              <a:rPr lang="en-US" smtClean="0"/>
              <a:pPr/>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8FF10-D3B0-42C5-A2A2-0416FBF63C4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2697" y="3780473"/>
            <a:ext cx="4752975" cy="446306"/>
          </a:xfrm>
        </p:spPr>
        <p:txBody>
          <a:bodyPr anchor="b"/>
          <a:lstStyle>
            <a:lvl1pPr algn="l">
              <a:defRPr sz="1700" b="1"/>
            </a:lvl1pPr>
          </a:lstStyle>
          <a:p>
            <a:r>
              <a:rPr lang="en-US"/>
              <a:t>Click to edit Master title style</a:t>
            </a:r>
          </a:p>
        </p:txBody>
      </p:sp>
      <p:sp>
        <p:nvSpPr>
          <p:cNvPr id="3" name="Picture Placeholder 2"/>
          <p:cNvSpPr>
            <a:spLocks noGrp="1"/>
          </p:cNvSpPr>
          <p:nvPr>
            <p:ph type="pic" idx="1"/>
          </p:nvPr>
        </p:nvSpPr>
        <p:spPr>
          <a:xfrm>
            <a:off x="1552697" y="482560"/>
            <a:ext cx="4752975" cy="3240405"/>
          </a:xfrm>
        </p:spPr>
        <p:txBody>
          <a:bodyPr/>
          <a:lstStyle>
            <a:lvl1pPr marL="0" indent="0">
              <a:buNone/>
              <a:defRPr sz="2700"/>
            </a:lvl1pPr>
            <a:lvl2pPr marL="380459" indent="0">
              <a:buNone/>
              <a:defRPr sz="2300"/>
            </a:lvl2pPr>
            <a:lvl3pPr marL="760917" indent="0">
              <a:buNone/>
              <a:defRPr sz="2000"/>
            </a:lvl3pPr>
            <a:lvl4pPr marL="1141376" indent="0">
              <a:buNone/>
              <a:defRPr sz="1700"/>
            </a:lvl4pPr>
            <a:lvl5pPr marL="1521835" indent="0">
              <a:buNone/>
              <a:defRPr sz="1700"/>
            </a:lvl5pPr>
            <a:lvl6pPr marL="1902293" indent="0">
              <a:buNone/>
              <a:defRPr sz="1700"/>
            </a:lvl6pPr>
            <a:lvl7pPr marL="2282752" indent="0">
              <a:buNone/>
              <a:defRPr sz="1700"/>
            </a:lvl7pPr>
            <a:lvl8pPr marL="2663211" indent="0">
              <a:buNone/>
              <a:defRPr sz="1700"/>
            </a:lvl8pPr>
            <a:lvl9pPr marL="3043670" indent="0">
              <a:buNone/>
              <a:defRPr sz="1700"/>
            </a:lvl9pPr>
          </a:lstStyle>
          <a:p>
            <a:endParaRPr lang="en-US"/>
          </a:p>
        </p:txBody>
      </p:sp>
      <p:sp>
        <p:nvSpPr>
          <p:cNvPr id="4" name="Text Placeholder 3"/>
          <p:cNvSpPr>
            <a:spLocks noGrp="1"/>
          </p:cNvSpPr>
          <p:nvPr>
            <p:ph type="body" sz="half" idx="2"/>
          </p:nvPr>
        </p:nvSpPr>
        <p:spPr>
          <a:xfrm>
            <a:off x="1552697" y="4226779"/>
            <a:ext cx="4752975" cy="633829"/>
          </a:xfrm>
        </p:spPr>
        <p:txBody>
          <a:bodyPr/>
          <a:lstStyle>
            <a:lvl1pPr marL="0" indent="0">
              <a:buNone/>
              <a:defRPr sz="1200"/>
            </a:lvl1pPr>
            <a:lvl2pPr marL="380459" indent="0">
              <a:buNone/>
              <a:defRPr sz="1000"/>
            </a:lvl2pPr>
            <a:lvl3pPr marL="760917" indent="0">
              <a:buNone/>
              <a:defRPr sz="800"/>
            </a:lvl3pPr>
            <a:lvl4pPr marL="1141376" indent="0">
              <a:buNone/>
              <a:defRPr sz="700"/>
            </a:lvl4pPr>
            <a:lvl5pPr marL="1521835" indent="0">
              <a:buNone/>
              <a:defRPr sz="700"/>
            </a:lvl5pPr>
            <a:lvl6pPr marL="1902293" indent="0">
              <a:buNone/>
              <a:defRPr sz="700"/>
            </a:lvl6pPr>
            <a:lvl7pPr marL="2282752" indent="0">
              <a:buNone/>
              <a:defRPr sz="700"/>
            </a:lvl7pPr>
            <a:lvl8pPr marL="2663211" indent="0">
              <a:buNone/>
              <a:defRPr sz="700"/>
            </a:lvl8pPr>
            <a:lvl9pPr marL="3043670"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F24728CE-6894-4FEB-8850-67202F51D768}" type="datetimeFigureOut">
              <a:rPr lang="en-US" smtClean="0"/>
              <a:pPr/>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8FF10-D3B0-42C5-A2A2-0416FBF63C4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6086" y="216282"/>
            <a:ext cx="7129463" cy="900113"/>
          </a:xfrm>
          <a:prstGeom prst="rect">
            <a:avLst/>
          </a:prstGeom>
        </p:spPr>
        <p:txBody>
          <a:bodyPr vert="horz" lIns="76093" tIns="38046" rIns="76093" bIns="38046" rtlCol="0" anchor="ctr">
            <a:normAutofit/>
          </a:bodyPr>
          <a:lstStyle/>
          <a:p>
            <a:r>
              <a:rPr lang="en-US"/>
              <a:t>Click to edit Master title style</a:t>
            </a:r>
          </a:p>
        </p:txBody>
      </p:sp>
      <p:sp>
        <p:nvSpPr>
          <p:cNvPr id="3" name="Text Placeholder 2"/>
          <p:cNvSpPr>
            <a:spLocks noGrp="1"/>
          </p:cNvSpPr>
          <p:nvPr>
            <p:ph type="body" idx="1"/>
          </p:nvPr>
        </p:nvSpPr>
        <p:spPr>
          <a:xfrm>
            <a:off x="396086" y="1260159"/>
            <a:ext cx="7129463" cy="3564196"/>
          </a:xfrm>
          <a:prstGeom prst="rect">
            <a:avLst/>
          </a:prstGeom>
        </p:spPr>
        <p:txBody>
          <a:bodyPr vert="horz" lIns="76093" tIns="38046" rIns="76093" bIns="380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96081" y="5005628"/>
            <a:ext cx="1848379" cy="287536"/>
          </a:xfrm>
          <a:prstGeom prst="rect">
            <a:avLst/>
          </a:prstGeom>
        </p:spPr>
        <p:txBody>
          <a:bodyPr vert="horz" lIns="76093" tIns="38046" rIns="76093" bIns="38046" rtlCol="0" anchor="ctr"/>
          <a:lstStyle>
            <a:lvl1pPr algn="l">
              <a:defRPr sz="1000">
                <a:solidFill>
                  <a:schemeClr val="tx1">
                    <a:tint val="75000"/>
                  </a:schemeClr>
                </a:solidFill>
              </a:defRPr>
            </a:lvl1pPr>
          </a:lstStyle>
          <a:p>
            <a:fld id="{F24728CE-6894-4FEB-8850-67202F51D768}" type="datetimeFigureOut">
              <a:rPr lang="en-US" smtClean="0"/>
              <a:pPr/>
              <a:t>8/19/2019</a:t>
            </a:fld>
            <a:endParaRPr lang="en-US"/>
          </a:p>
        </p:txBody>
      </p:sp>
      <p:sp>
        <p:nvSpPr>
          <p:cNvPr id="5" name="Footer Placeholder 4"/>
          <p:cNvSpPr>
            <a:spLocks noGrp="1"/>
          </p:cNvSpPr>
          <p:nvPr>
            <p:ph type="ftr" sz="quarter" idx="3"/>
          </p:nvPr>
        </p:nvSpPr>
        <p:spPr>
          <a:xfrm>
            <a:off x="2706558" y="5005628"/>
            <a:ext cx="2508515" cy="287536"/>
          </a:xfrm>
          <a:prstGeom prst="rect">
            <a:avLst/>
          </a:prstGeom>
        </p:spPr>
        <p:txBody>
          <a:bodyPr vert="horz" lIns="76093" tIns="38046" rIns="76093" bIns="38046"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677166" y="5005628"/>
            <a:ext cx="1848379" cy="287536"/>
          </a:xfrm>
          <a:prstGeom prst="rect">
            <a:avLst/>
          </a:prstGeom>
        </p:spPr>
        <p:txBody>
          <a:bodyPr vert="horz" lIns="76093" tIns="38046" rIns="76093" bIns="38046" rtlCol="0" anchor="ctr"/>
          <a:lstStyle>
            <a:lvl1pPr algn="r">
              <a:defRPr sz="1000">
                <a:solidFill>
                  <a:schemeClr val="tx1">
                    <a:tint val="75000"/>
                  </a:schemeClr>
                </a:solidFill>
              </a:defRPr>
            </a:lvl1pPr>
          </a:lstStyle>
          <a:p>
            <a:fld id="{C238FF10-D3B0-42C5-A2A2-0416FBF63C4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760917" rtl="0" eaLnBrk="1" latinLnBrk="0" hangingPunct="1">
        <a:spcBef>
          <a:spcPct val="0"/>
        </a:spcBef>
        <a:buNone/>
        <a:defRPr sz="3700" kern="1200">
          <a:solidFill>
            <a:schemeClr val="tx1"/>
          </a:solidFill>
          <a:latin typeface="+mj-lt"/>
          <a:ea typeface="+mj-ea"/>
          <a:cs typeface="+mj-cs"/>
        </a:defRPr>
      </a:lvl1pPr>
    </p:titleStyle>
    <p:bodyStyle>
      <a:lvl1pPr marL="285344" indent="-285344" algn="l" defTabSz="760917"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18246" indent="-237787" algn="l" defTabSz="760917" rtl="0" eaLnBrk="1" latinLnBrk="0" hangingPunct="1">
        <a:spcBef>
          <a:spcPct val="20000"/>
        </a:spcBef>
        <a:buFont typeface="Arial" pitchFamily="34" charset="0"/>
        <a:buChar char="–"/>
        <a:defRPr sz="2300" kern="1200">
          <a:solidFill>
            <a:schemeClr val="tx1"/>
          </a:solidFill>
          <a:latin typeface="+mn-lt"/>
          <a:ea typeface="+mn-ea"/>
          <a:cs typeface="+mn-cs"/>
        </a:defRPr>
      </a:lvl2pPr>
      <a:lvl3pPr marL="951148" indent="-190230" algn="l" defTabSz="760917"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31607" indent="-190230" algn="l" defTabSz="760917" rtl="0" eaLnBrk="1" latinLnBrk="0" hangingPunct="1">
        <a:spcBef>
          <a:spcPct val="20000"/>
        </a:spcBef>
        <a:buFont typeface="Arial" pitchFamily="34" charset="0"/>
        <a:buChar char="–"/>
        <a:defRPr sz="1700" kern="1200">
          <a:solidFill>
            <a:schemeClr val="tx1"/>
          </a:solidFill>
          <a:latin typeface="+mn-lt"/>
          <a:ea typeface="+mn-ea"/>
          <a:cs typeface="+mn-cs"/>
        </a:defRPr>
      </a:lvl4pPr>
      <a:lvl5pPr marL="1712065" indent="-190230" algn="l" defTabSz="760917" rtl="0" eaLnBrk="1" latinLnBrk="0" hangingPunct="1">
        <a:spcBef>
          <a:spcPct val="20000"/>
        </a:spcBef>
        <a:buFont typeface="Arial" pitchFamily="34" charset="0"/>
        <a:buChar char="»"/>
        <a:defRPr sz="1700" kern="1200">
          <a:solidFill>
            <a:schemeClr val="tx1"/>
          </a:solidFill>
          <a:latin typeface="+mn-lt"/>
          <a:ea typeface="+mn-ea"/>
          <a:cs typeface="+mn-cs"/>
        </a:defRPr>
      </a:lvl5pPr>
      <a:lvl6pPr marL="2092523" indent="-190230" algn="l" defTabSz="760917"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472980" indent="-190230" algn="l" defTabSz="760917"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853441" indent="-190230" algn="l" defTabSz="760917"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233898" indent="-190230" algn="l" defTabSz="760917"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60917" rtl="0" eaLnBrk="1" latinLnBrk="0" hangingPunct="1">
        <a:defRPr sz="1500" kern="1200">
          <a:solidFill>
            <a:schemeClr val="tx1"/>
          </a:solidFill>
          <a:latin typeface="+mn-lt"/>
          <a:ea typeface="+mn-ea"/>
          <a:cs typeface="+mn-cs"/>
        </a:defRPr>
      </a:lvl1pPr>
      <a:lvl2pPr marL="380459" algn="l" defTabSz="760917" rtl="0" eaLnBrk="1" latinLnBrk="0" hangingPunct="1">
        <a:defRPr sz="1500" kern="1200">
          <a:solidFill>
            <a:schemeClr val="tx1"/>
          </a:solidFill>
          <a:latin typeface="+mn-lt"/>
          <a:ea typeface="+mn-ea"/>
          <a:cs typeface="+mn-cs"/>
        </a:defRPr>
      </a:lvl2pPr>
      <a:lvl3pPr marL="760917" algn="l" defTabSz="760917" rtl="0" eaLnBrk="1" latinLnBrk="0" hangingPunct="1">
        <a:defRPr sz="1500" kern="1200">
          <a:solidFill>
            <a:schemeClr val="tx1"/>
          </a:solidFill>
          <a:latin typeface="+mn-lt"/>
          <a:ea typeface="+mn-ea"/>
          <a:cs typeface="+mn-cs"/>
        </a:defRPr>
      </a:lvl3pPr>
      <a:lvl4pPr marL="1141376" algn="l" defTabSz="760917" rtl="0" eaLnBrk="1" latinLnBrk="0" hangingPunct="1">
        <a:defRPr sz="1500" kern="1200">
          <a:solidFill>
            <a:schemeClr val="tx1"/>
          </a:solidFill>
          <a:latin typeface="+mn-lt"/>
          <a:ea typeface="+mn-ea"/>
          <a:cs typeface="+mn-cs"/>
        </a:defRPr>
      </a:lvl4pPr>
      <a:lvl5pPr marL="1521835" algn="l" defTabSz="760917" rtl="0" eaLnBrk="1" latinLnBrk="0" hangingPunct="1">
        <a:defRPr sz="1500" kern="1200">
          <a:solidFill>
            <a:schemeClr val="tx1"/>
          </a:solidFill>
          <a:latin typeface="+mn-lt"/>
          <a:ea typeface="+mn-ea"/>
          <a:cs typeface="+mn-cs"/>
        </a:defRPr>
      </a:lvl5pPr>
      <a:lvl6pPr marL="1902293" algn="l" defTabSz="760917" rtl="0" eaLnBrk="1" latinLnBrk="0" hangingPunct="1">
        <a:defRPr sz="1500" kern="1200">
          <a:solidFill>
            <a:schemeClr val="tx1"/>
          </a:solidFill>
          <a:latin typeface="+mn-lt"/>
          <a:ea typeface="+mn-ea"/>
          <a:cs typeface="+mn-cs"/>
        </a:defRPr>
      </a:lvl6pPr>
      <a:lvl7pPr marL="2282752" algn="l" defTabSz="760917" rtl="0" eaLnBrk="1" latinLnBrk="0" hangingPunct="1">
        <a:defRPr sz="1500" kern="1200">
          <a:solidFill>
            <a:schemeClr val="tx1"/>
          </a:solidFill>
          <a:latin typeface="+mn-lt"/>
          <a:ea typeface="+mn-ea"/>
          <a:cs typeface="+mn-cs"/>
        </a:defRPr>
      </a:lvl7pPr>
      <a:lvl8pPr marL="2663211" algn="l" defTabSz="760917" rtl="0" eaLnBrk="1" latinLnBrk="0" hangingPunct="1">
        <a:defRPr sz="1500" kern="1200">
          <a:solidFill>
            <a:schemeClr val="tx1"/>
          </a:solidFill>
          <a:latin typeface="+mn-lt"/>
          <a:ea typeface="+mn-ea"/>
          <a:cs typeface="+mn-cs"/>
        </a:defRPr>
      </a:lvl8pPr>
      <a:lvl9pPr marL="3043670" algn="l" defTabSz="760917"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mailto:iiitntnp@gmail.com" TargetMode="External"/><Relationship Id="rId4" Type="http://schemas.openxmlformats.org/officeDocument/2006/relationships/hyperlink" Target="mailto:tnp@iiitn.ac.i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43015"/>
            <a:ext cx="7921625" cy="1214446"/>
          </a:xfrm>
        </p:spPr>
        <p:txBody>
          <a:bodyPr>
            <a:noAutofit/>
          </a:bodyPr>
          <a:lstStyle/>
          <a:p>
            <a:r>
              <a:rPr lang="en-US" sz="3600" b="1" dirty="0">
                <a:solidFill>
                  <a:srgbClr val="36228A"/>
                </a:solidFill>
                <a:latin typeface="Bahnschrift" pitchFamily="34" charset="0"/>
                <a:ea typeface="Cambria" pitchFamily="18" charset="0"/>
                <a:cs typeface="Calibri" pitchFamily="34" charset="0"/>
              </a:rPr>
              <a:t>INDIAN INST</a:t>
            </a:r>
            <a:r>
              <a:rPr lang="en-US" sz="3600" b="1" dirty="0">
                <a:solidFill>
                  <a:srgbClr val="452993"/>
                </a:solidFill>
                <a:latin typeface="Bahnschrift" pitchFamily="34" charset="0"/>
                <a:ea typeface="Cambria" pitchFamily="18" charset="0"/>
                <a:cs typeface="Calibri" pitchFamily="34" charset="0"/>
              </a:rPr>
              <a:t>ITUTE </a:t>
            </a:r>
            <a:r>
              <a:rPr lang="en-US" sz="3600" b="1" dirty="0">
                <a:solidFill>
                  <a:srgbClr val="36228A"/>
                </a:solidFill>
                <a:latin typeface="Bahnschrift" pitchFamily="34" charset="0"/>
                <a:ea typeface="Cambria" pitchFamily="18" charset="0"/>
                <a:cs typeface="Calibri" pitchFamily="34" charset="0"/>
              </a:rPr>
              <a:t>OF</a:t>
            </a:r>
            <a:br>
              <a:rPr lang="en-US" sz="3600" b="1" dirty="0">
                <a:solidFill>
                  <a:srgbClr val="36228A"/>
                </a:solidFill>
                <a:latin typeface="Bahnschrift" pitchFamily="34" charset="0"/>
                <a:ea typeface="Cambria" pitchFamily="18" charset="0"/>
                <a:cs typeface="Calibri" pitchFamily="34" charset="0"/>
              </a:rPr>
            </a:br>
            <a:r>
              <a:rPr lang="en-US" sz="3600" b="1" i="1" dirty="0">
                <a:solidFill>
                  <a:srgbClr val="36228A"/>
                </a:solidFill>
                <a:latin typeface="Bahnschrift" pitchFamily="34" charset="0"/>
                <a:ea typeface="Cambria" pitchFamily="18" charset="0"/>
                <a:cs typeface="Calibri" pitchFamily="34" charset="0"/>
              </a:rPr>
              <a:t> </a:t>
            </a:r>
            <a:r>
              <a:rPr lang="en-US" sz="3600" b="1" dirty="0">
                <a:solidFill>
                  <a:srgbClr val="36228A"/>
                </a:solidFill>
                <a:latin typeface="Bahnschrift" pitchFamily="34" charset="0"/>
                <a:ea typeface="Cambria" pitchFamily="18" charset="0"/>
                <a:cs typeface="Calibri" pitchFamily="34" charset="0"/>
              </a:rPr>
              <a:t>INFORMATION TECHNOLOGY NAGPUR</a:t>
            </a:r>
          </a:p>
        </p:txBody>
      </p:sp>
      <p:sp>
        <p:nvSpPr>
          <p:cNvPr id="3" name="Subtitle 2"/>
          <p:cNvSpPr>
            <a:spLocks noGrp="1"/>
          </p:cNvSpPr>
          <p:nvPr>
            <p:ph type="subTitle" idx="1"/>
          </p:nvPr>
        </p:nvSpPr>
        <p:spPr>
          <a:xfrm>
            <a:off x="-1" y="4276804"/>
            <a:ext cx="7921625" cy="423797"/>
          </a:xfrm>
        </p:spPr>
        <p:txBody>
          <a:bodyPr>
            <a:noAutofit/>
          </a:bodyPr>
          <a:lstStyle/>
          <a:p>
            <a:r>
              <a:rPr lang="en-IN" sz="2000" b="1" dirty="0">
                <a:solidFill>
                  <a:srgbClr val="36228A"/>
                </a:solidFill>
                <a:latin typeface="Bahnschrift" pitchFamily="34" charset="0"/>
                <a:ea typeface="Cambria" pitchFamily="18" charset="0"/>
                <a:cs typeface="Times New Roman" pitchFamily="18" charset="0"/>
              </a:rPr>
              <a:t>TRAINING &amp; PLACEMENT BROCHURE</a:t>
            </a:r>
            <a:endParaRPr lang="en-US" sz="2000" b="1" dirty="0">
              <a:solidFill>
                <a:srgbClr val="36228A"/>
              </a:solidFill>
              <a:latin typeface="Bahnschrift" pitchFamily="34" charset="0"/>
              <a:ea typeface="Cambria" pitchFamily="18" charset="0"/>
              <a:cs typeface="Times New Roman" pitchFamily="18" charset="0"/>
            </a:endParaRPr>
          </a:p>
        </p:txBody>
      </p:sp>
      <p:pic>
        <p:nvPicPr>
          <p:cNvPr id="4" name="Picture 3" descr="HD LOGO.png"/>
          <p:cNvPicPr>
            <a:picLocks noChangeAspect="1"/>
          </p:cNvPicPr>
          <p:nvPr/>
        </p:nvPicPr>
        <p:blipFill>
          <a:blip r:embed="rId3"/>
          <a:stretch>
            <a:fillRect/>
          </a:stretch>
        </p:blipFill>
        <p:spPr>
          <a:xfrm>
            <a:off x="3426221" y="119559"/>
            <a:ext cx="1069179" cy="1011662"/>
          </a:xfrm>
          <a:prstGeom prst="rect">
            <a:avLst/>
          </a:prstGeom>
        </p:spPr>
      </p:pic>
      <p:sp>
        <p:nvSpPr>
          <p:cNvPr id="1026" name="Rectangle 2"/>
          <p:cNvSpPr>
            <a:spLocks noChangeArrowheads="1"/>
          </p:cNvSpPr>
          <p:nvPr/>
        </p:nvSpPr>
        <p:spPr bwMode="auto">
          <a:xfrm>
            <a:off x="0" y="3780917"/>
            <a:ext cx="7921625" cy="419618"/>
          </a:xfrm>
          <a:prstGeom prst="rect">
            <a:avLst/>
          </a:prstGeom>
          <a:noFill/>
          <a:ln w="9525">
            <a:noFill/>
            <a:miter lim="800000"/>
            <a:headEnd/>
            <a:tailEnd/>
          </a:ln>
          <a:effectLst/>
        </p:spPr>
        <p:txBody>
          <a:bodyPr vert="horz" wrap="square" lIns="110761" tIns="55380" rIns="110761" bIns="55380" numCol="1" anchor="ctr" anchorCtr="0" compatLnSpc="1">
            <a:prstTxWarp prst="textNoShape">
              <a:avLst/>
            </a:prstTxWarp>
            <a:spAutoFit/>
          </a:bodyPr>
          <a:lstStyle/>
          <a:p>
            <a:pPr algn="ctr" fontAlgn="base">
              <a:spcBef>
                <a:spcPct val="0"/>
              </a:spcBef>
              <a:spcAft>
                <a:spcPct val="0"/>
              </a:spcAft>
            </a:pPr>
            <a:r>
              <a:rPr lang="en-US" sz="2000" b="1" dirty="0">
                <a:solidFill>
                  <a:schemeClr val="bg1">
                    <a:lumMod val="50000"/>
                  </a:schemeClr>
                </a:solidFill>
                <a:latin typeface="Bahnschrift" pitchFamily="34" charset="0"/>
                <a:ea typeface="Calibri" pitchFamily="34" charset="0"/>
                <a:cs typeface="Times New Roman" pitchFamily="18" charset="0"/>
              </a:rPr>
              <a:t>Institute of National Importance by an Act of Parliament </a:t>
            </a:r>
            <a:endParaRPr lang="en-US" sz="1050" dirty="0">
              <a:solidFill>
                <a:schemeClr val="bg1">
                  <a:lumMod val="50000"/>
                </a:schemeClr>
              </a:solidFill>
              <a:latin typeface="Bahnschrift" pitchFamily="34" charset="0"/>
              <a:cs typeface="Times New Roman" pitchFamily="18" charset="0"/>
            </a:endParaRPr>
          </a:p>
        </p:txBody>
      </p:sp>
      <p:sp>
        <p:nvSpPr>
          <p:cNvPr id="7" name="Rectangle 6"/>
          <p:cNvSpPr/>
          <p:nvPr/>
        </p:nvSpPr>
        <p:spPr>
          <a:xfrm>
            <a:off x="0" y="4843477"/>
            <a:ext cx="7921625" cy="55719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hrdlogonew.png"/>
          <p:cNvPicPr>
            <a:picLocks noChangeAspect="1"/>
          </p:cNvPicPr>
          <p:nvPr/>
        </p:nvPicPr>
        <p:blipFill>
          <a:blip r:embed="rId4"/>
          <a:stretch>
            <a:fillRect/>
          </a:stretch>
        </p:blipFill>
        <p:spPr>
          <a:xfrm>
            <a:off x="3246432" y="2685029"/>
            <a:ext cx="1500198" cy="115831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74598" y="557197"/>
            <a:ext cx="7500990" cy="1143008"/>
          </a:xfrm>
          <a:prstGeom prst="roundRect">
            <a:avLst>
              <a:gd name="adj" fmla="val 7954"/>
            </a:avLst>
          </a:prstGeom>
        </p:spPr>
        <p:style>
          <a:lnRef idx="1">
            <a:schemeClr val="accent6"/>
          </a:lnRef>
          <a:fillRef idx="2">
            <a:schemeClr val="accent6"/>
          </a:fillRef>
          <a:effectRef idx="1">
            <a:schemeClr val="accent6"/>
          </a:effectRef>
          <a:fontRef idx="minor">
            <a:schemeClr val="dk1"/>
          </a:fontRef>
        </p:style>
        <p:txBody>
          <a:bodyPr numCol="2" spcCol="180000" rtlCol="0" anchor="ctr"/>
          <a:lstStyle/>
          <a:p>
            <a:pPr marL="265113" lvl="2" indent="-265113">
              <a:lnSpc>
                <a:spcPts val="1500"/>
              </a:lnSpc>
              <a:buFont typeface="Wingdings" pitchFamily="2" charset="2"/>
              <a:buChar char="v"/>
            </a:pPr>
            <a:r>
              <a:rPr lang="en-IN" sz="1000" b="1" dirty="0">
                <a:ea typeface="Cambria" pitchFamily="18" charset="0"/>
              </a:rPr>
              <a:t>Institute of National Importance by Act of Parliament.</a:t>
            </a:r>
          </a:p>
          <a:p>
            <a:pPr marL="265113" lvl="2" indent="-265113">
              <a:lnSpc>
                <a:spcPts val="1500"/>
              </a:lnSpc>
              <a:buFont typeface="Wingdings" pitchFamily="2" charset="2"/>
              <a:buChar char="v"/>
            </a:pPr>
            <a:r>
              <a:rPr lang="en-IN" sz="1000" b="1" dirty="0">
                <a:ea typeface="Cambria" pitchFamily="18" charset="0"/>
              </a:rPr>
              <a:t>IIITN is at par with IITs and NITs.</a:t>
            </a:r>
          </a:p>
          <a:p>
            <a:pPr marL="265113" lvl="2" indent="-265113">
              <a:lnSpc>
                <a:spcPts val="1500"/>
              </a:lnSpc>
              <a:buFont typeface="Wingdings" pitchFamily="2" charset="2"/>
              <a:buChar char="v"/>
            </a:pPr>
            <a:r>
              <a:rPr lang="en-GB" sz="1000" b="1" dirty="0">
                <a:ea typeface="Cambria" pitchFamily="18" charset="0"/>
              </a:rPr>
              <a:t>Admissions happen through </a:t>
            </a:r>
            <a:r>
              <a:rPr lang="en-GB" sz="1000" b="1" dirty="0" err="1">
                <a:ea typeface="Cambria" pitchFamily="18" charset="0"/>
              </a:rPr>
              <a:t>JoSAA</a:t>
            </a:r>
            <a:r>
              <a:rPr lang="en-GB" sz="1000" b="1" dirty="0">
                <a:ea typeface="Cambria" pitchFamily="18" charset="0"/>
              </a:rPr>
              <a:t> and CSAB. Only top 2% candidates taking JEE Mains Exam, make it to IIITN.</a:t>
            </a:r>
          </a:p>
          <a:p>
            <a:pPr marL="265113" lvl="2" indent="-265113">
              <a:lnSpc>
                <a:spcPts val="1500"/>
              </a:lnSpc>
              <a:buFont typeface="Wingdings" pitchFamily="2" charset="2"/>
              <a:buChar char="v"/>
            </a:pPr>
            <a:r>
              <a:rPr lang="en-US" sz="1000" b="1" dirty="0">
                <a:ea typeface="Cambria" pitchFamily="18" charset="0"/>
              </a:rPr>
              <a:t>Tie up with TCS as Industry Partner.</a:t>
            </a:r>
          </a:p>
          <a:p>
            <a:pPr marL="265113" lvl="2" indent="-265113">
              <a:lnSpc>
                <a:spcPts val="1500"/>
              </a:lnSpc>
              <a:buFont typeface="Wingdings" pitchFamily="2" charset="2"/>
              <a:buChar char="v"/>
            </a:pPr>
            <a:endParaRPr lang="en-US" sz="1000" b="1" dirty="0">
              <a:ea typeface="Cambria" pitchFamily="18" charset="0"/>
            </a:endParaRPr>
          </a:p>
          <a:p>
            <a:pPr marL="265113" lvl="2" indent="-265113">
              <a:lnSpc>
                <a:spcPts val="1500"/>
              </a:lnSpc>
              <a:buFont typeface="Wingdings" pitchFamily="2" charset="2"/>
              <a:buChar char="v"/>
            </a:pPr>
            <a:r>
              <a:rPr lang="en-IN" sz="1000" b="1" dirty="0"/>
              <a:t>100% Internship offers to Final year students.</a:t>
            </a:r>
          </a:p>
          <a:p>
            <a:pPr marL="265113" lvl="2" indent="-265113">
              <a:lnSpc>
                <a:spcPts val="1500"/>
              </a:lnSpc>
              <a:buFont typeface="Wingdings" pitchFamily="2" charset="2"/>
              <a:buChar char="v"/>
            </a:pPr>
            <a:r>
              <a:rPr lang="en-IN" sz="1000" b="1" dirty="0"/>
              <a:t>Students interning at Prestigious MNCs viz. </a:t>
            </a:r>
          </a:p>
          <a:p>
            <a:pPr marL="444500" lvl="3" indent="-88900">
              <a:lnSpc>
                <a:spcPts val="1500"/>
              </a:lnSpc>
              <a:buFont typeface="Wingdings" pitchFamily="2" charset="2"/>
              <a:buChar char="§"/>
            </a:pPr>
            <a:r>
              <a:rPr lang="en-IN" sz="1000" b="1" dirty="0"/>
              <a:t>Fujitsu Japan.</a:t>
            </a:r>
          </a:p>
          <a:p>
            <a:pPr marL="444500" lvl="3" indent="-88900">
              <a:lnSpc>
                <a:spcPts val="1500"/>
              </a:lnSpc>
              <a:buFont typeface="Wingdings" pitchFamily="2" charset="2"/>
              <a:buChar char="§"/>
            </a:pPr>
            <a:r>
              <a:rPr lang="en-IN" sz="1000" b="1" dirty="0" err="1"/>
              <a:t>Ecole</a:t>
            </a:r>
            <a:r>
              <a:rPr lang="en-IN" sz="1000" b="1" dirty="0"/>
              <a:t> </a:t>
            </a:r>
            <a:r>
              <a:rPr lang="en-IN" sz="1000" b="1" dirty="0" err="1"/>
              <a:t>Centrale</a:t>
            </a:r>
            <a:r>
              <a:rPr lang="en-IN" sz="1000" b="1" dirty="0"/>
              <a:t> </a:t>
            </a:r>
            <a:r>
              <a:rPr lang="en-IN" sz="1000" b="1" dirty="0" err="1"/>
              <a:t>Supelec</a:t>
            </a:r>
            <a:r>
              <a:rPr lang="en-IN" sz="1000" b="1" dirty="0"/>
              <a:t>, Paris.</a:t>
            </a:r>
          </a:p>
          <a:p>
            <a:pPr marL="444500" lvl="3" indent="-88900">
              <a:lnSpc>
                <a:spcPts val="1500"/>
              </a:lnSpc>
              <a:buFont typeface="Wingdings" pitchFamily="2" charset="2"/>
              <a:buChar char="§"/>
            </a:pPr>
            <a:r>
              <a:rPr lang="en-IN" sz="1000" b="1" dirty="0" err="1"/>
              <a:t>Muma</a:t>
            </a:r>
            <a:r>
              <a:rPr lang="en-IN" sz="1000" b="1" dirty="0"/>
              <a:t> College of Business, University of South Florida.</a:t>
            </a:r>
          </a:p>
          <a:p>
            <a:pPr marL="444500" lvl="3" indent="-88900">
              <a:lnSpc>
                <a:spcPts val="1500"/>
              </a:lnSpc>
              <a:buFont typeface="Wingdings" pitchFamily="2" charset="2"/>
              <a:buChar char="§"/>
            </a:pPr>
            <a:r>
              <a:rPr lang="en-IN" sz="1000" b="1" dirty="0"/>
              <a:t>Government Organizations - BARC, ISRO, NARL, IIRS etc.</a:t>
            </a:r>
          </a:p>
        </p:txBody>
      </p:sp>
      <p:sp>
        <p:nvSpPr>
          <p:cNvPr id="12" name="Rounded Rectangle 11"/>
          <p:cNvSpPr/>
          <p:nvPr/>
        </p:nvSpPr>
        <p:spPr>
          <a:xfrm>
            <a:off x="174598" y="3414717"/>
            <a:ext cx="7500990" cy="714380"/>
          </a:xfrm>
          <a:prstGeom prst="roundRect">
            <a:avLst>
              <a:gd name="adj" fmla="val 9121"/>
            </a:avLst>
          </a:prstGeom>
        </p:spPr>
        <p:style>
          <a:lnRef idx="1">
            <a:schemeClr val="accent3"/>
          </a:lnRef>
          <a:fillRef idx="2">
            <a:schemeClr val="accent3"/>
          </a:fillRef>
          <a:effectRef idx="1">
            <a:schemeClr val="accent3"/>
          </a:effectRef>
          <a:fontRef idx="minor">
            <a:schemeClr val="dk1"/>
          </a:fontRef>
        </p:style>
        <p:txBody>
          <a:bodyPr numCol="2" spcCol="180000" rtlCol="0" anchor="ctr"/>
          <a:lstStyle/>
          <a:p>
            <a:pPr marL="265113" lvl="2" indent="-265113">
              <a:lnSpc>
                <a:spcPts val="1500"/>
              </a:lnSpc>
              <a:buFont typeface="Wingdings" pitchFamily="2" charset="2"/>
              <a:buChar char="v"/>
            </a:pPr>
            <a:r>
              <a:rPr lang="en-IN" sz="1000" b="1" dirty="0"/>
              <a:t>Research work is focussed on problems faced by IT Industry.</a:t>
            </a:r>
          </a:p>
          <a:p>
            <a:pPr marL="265113" lvl="2" indent="-265113">
              <a:lnSpc>
                <a:spcPts val="1500"/>
              </a:lnSpc>
              <a:buFont typeface="Wingdings" pitchFamily="2" charset="2"/>
              <a:buChar char="v"/>
            </a:pPr>
            <a:r>
              <a:rPr lang="en-GB" sz="1000" b="1" dirty="0">
                <a:ea typeface="Cambria" pitchFamily="18" charset="0"/>
              </a:rPr>
              <a:t>Opportunity for people from Industry to pursue research interests under Industry-Academia Collaboration.</a:t>
            </a:r>
          </a:p>
          <a:p>
            <a:pPr marL="265113" lvl="2" indent="-265113">
              <a:lnSpc>
                <a:spcPts val="1500"/>
              </a:lnSpc>
              <a:buFont typeface="Wingdings" pitchFamily="2" charset="2"/>
              <a:buChar char="v"/>
            </a:pPr>
            <a:r>
              <a:rPr lang="en-IN" sz="1000" b="1" dirty="0">
                <a:ea typeface="Cambria" pitchFamily="18" charset="0"/>
              </a:rPr>
              <a:t>AR </a:t>
            </a:r>
            <a:r>
              <a:rPr lang="en-IN" sz="1000" b="1" dirty="0" err="1">
                <a:ea typeface="Cambria" pitchFamily="18" charset="0"/>
              </a:rPr>
              <a:t>Vidhya</a:t>
            </a:r>
            <a:r>
              <a:rPr lang="en-IN" sz="1000" b="1" dirty="0">
                <a:ea typeface="Cambria" pitchFamily="18" charset="0"/>
              </a:rPr>
              <a:t> – A start up </a:t>
            </a:r>
            <a:r>
              <a:rPr lang="en-US" sz="1000" b="1" dirty="0"/>
              <a:t>founded by ECE student Mr. </a:t>
            </a:r>
            <a:r>
              <a:rPr lang="en-US" sz="1000" b="1" dirty="0" err="1"/>
              <a:t>Kartik</a:t>
            </a:r>
            <a:r>
              <a:rPr lang="en-US" sz="1000" b="1" dirty="0"/>
              <a:t> </a:t>
            </a:r>
            <a:r>
              <a:rPr lang="en-US" sz="1000" b="1" dirty="0" err="1"/>
              <a:t>Kinge</a:t>
            </a:r>
            <a:r>
              <a:rPr lang="en-IN" sz="1000" b="1" dirty="0">
                <a:ea typeface="Cambria" pitchFamily="18" charset="0"/>
              </a:rPr>
              <a:t> is based on </a:t>
            </a:r>
            <a:r>
              <a:rPr lang="en-US" sz="1000" b="1" dirty="0"/>
              <a:t>Augmented Reality and E-Learning.</a:t>
            </a:r>
          </a:p>
        </p:txBody>
      </p:sp>
      <p:sp>
        <p:nvSpPr>
          <p:cNvPr id="13" name="Rounded Rectangle 12"/>
          <p:cNvSpPr/>
          <p:nvPr/>
        </p:nvSpPr>
        <p:spPr>
          <a:xfrm>
            <a:off x="174598" y="1771643"/>
            <a:ext cx="7500990" cy="1571636"/>
          </a:xfrm>
          <a:prstGeom prst="roundRect">
            <a:avLst>
              <a:gd name="adj" fmla="val 5625"/>
            </a:avLst>
          </a:prstGeom>
        </p:spPr>
        <p:style>
          <a:lnRef idx="1">
            <a:schemeClr val="accent1"/>
          </a:lnRef>
          <a:fillRef idx="2">
            <a:schemeClr val="accent1"/>
          </a:fillRef>
          <a:effectRef idx="1">
            <a:schemeClr val="accent1"/>
          </a:effectRef>
          <a:fontRef idx="minor">
            <a:schemeClr val="dk1"/>
          </a:fontRef>
        </p:style>
        <p:txBody>
          <a:bodyPr numCol="2" spcCol="180000" rtlCol="0" anchor="ctr"/>
          <a:lstStyle/>
          <a:p>
            <a:pPr marL="265113" lvl="2" indent="-265113">
              <a:lnSpc>
                <a:spcPts val="1500"/>
              </a:lnSpc>
              <a:buFont typeface="Wingdings" pitchFamily="2" charset="2"/>
              <a:buChar char="v"/>
            </a:pPr>
            <a:r>
              <a:rPr lang="en-GB" sz="1000" b="1" dirty="0">
                <a:ea typeface="Cambria" pitchFamily="18" charset="0"/>
              </a:rPr>
              <a:t>Industry Perspective Dynamic Curriculum designed by  Tech experts and revised time to time.</a:t>
            </a:r>
          </a:p>
          <a:p>
            <a:pPr marL="265113" lvl="2" indent="-265113">
              <a:lnSpc>
                <a:spcPts val="1500"/>
              </a:lnSpc>
              <a:buFont typeface="Wingdings" pitchFamily="2" charset="2"/>
              <a:buChar char="v"/>
            </a:pPr>
            <a:r>
              <a:rPr lang="en-GB" sz="1000" b="1" dirty="0">
                <a:ea typeface="Cambria" pitchFamily="18" charset="0"/>
              </a:rPr>
              <a:t>Core subjects are incorporated from the 1st semester.</a:t>
            </a:r>
          </a:p>
          <a:p>
            <a:pPr marL="265113" lvl="2" indent="-265113">
              <a:lnSpc>
                <a:spcPts val="1500"/>
              </a:lnSpc>
              <a:buFont typeface="Wingdings" pitchFamily="2" charset="2"/>
              <a:buChar char="v"/>
            </a:pPr>
            <a:r>
              <a:rPr lang="en-US" sz="1000" b="1" dirty="0">
                <a:ea typeface="Cambria" pitchFamily="18" charset="0"/>
              </a:rPr>
              <a:t>Choice Based Credit System gives an option to students to choose subjects of their choice.</a:t>
            </a:r>
            <a:endParaRPr lang="en-GB" sz="1000" b="1" dirty="0">
              <a:ea typeface="Cambria" pitchFamily="18" charset="0"/>
            </a:endParaRPr>
          </a:p>
          <a:p>
            <a:pPr marL="265113" lvl="2" indent="-265113">
              <a:lnSpc>
                <a:spcPts val="1500"/>
              </a:lnSpc>
              <a:buFont typeface="Wingdings" pitchFamily="2" charset="2"/>
              <a:buChar char="v"/>
            </a:pPr>
            <a:r>
              <a:rPr lang="en-GB" sz="1000" b="1" dirty="0">
                <a:ea typeface="Cambria" pitchFamily="18" charset="0"/>
              </a:rPr>
              <a:t>Option to pursue credit based Online Certification Courses from Coursera, Udacity, Google Certifications.</a:t>
            </a:r>
          </a:p>
          <a:p>
            <a:pPr marL="265113" lvl="2" indent="-265113">
              <a:lnSpc>
                <a:spcPts val="1500"/>
              </a:lnSpc>
              <a:buFont typeface="Wingdings" pitchFamily="2" charset="2"/>
              <a:buChar char="v"/>
            </a:pPr>
            <a:r>
              <a:rPr lang="en-GB" sz="1000" b="1" dirty="0">
                <a:ea typeface="Cambria" pitchFamily="18" charset="0"/>
              </a:rPr>
              <a:t>Credit based mandatory industry internship for six months.</a:t>
            </a:r>
          </a:p>
          <a:p>
            <a:pPr marL="265113" lvl="2" indent="-265113">
              <a:lnSpc>
                <a:spcPts val="1500"/>
              </a:lnSpc>
              <a:buFont typeface="Wingdings" pitchFamily="2" charset="2"/>
              <a:buChar char="v"/>
            </a:pPr>
            <a:endParaRPr lang="en-IN" sz="1000" b="1" dirty="0">
              <a:ea typeface="Cambria" pitchFamily="18" charset="0"/>
            </a:endParaRPr>
          </a:p>
          <a:p>
            <a:pPr marL="265113" lvl="2" indent="-265113">
              <a:lnSpc>
                <a:spcPts val="1500"/>
              </a:lnSpc>
              <a:buFont typeface="Wingdings" pitchFamily="2" charset="2"/>
              <a:buChar char="v"/>
            </a:pPr>
            <a:r>
              <a:rPr lang="en-IN" sz="1000" b="1" dirty="0" err="1">
                <a:ea typeface="Cambria" pitchFamily="18" charset="0"/>
              </a:rPr>
              <a:t>MoU</a:t>
            </a:r>
            <a:r>
              <a:rPr lang="en-IN" sz="1000" b="1" dirty="0">
                <a:ea typeface="Cambria" pitchFamily="18" charset="0"/>
              </a:rPr>
              <a:t> with </a:t>
            </a:r>
            <a:r>
              <a:rPr lang="en-US" sz="1000" b="1" dirty="0">
                <a:ea typeface="Cambria" pitchFamily="18" charset="0"/>
              </a:rPr>
              <a:t>ESIEE (</a:t>
            </a:r>
            <a:r>
              <a:rPr lang="en-US" sz="1000" b="1" dirty="0" err="1">
                <a:ea typeface="Cambria" pitchFamily="18" charset="0"/>
              </a:rPr>
              <a:t>École</a:t>
            </a:r>
            <a:r>
              <a:rPr lang="en-US" sz="1000" b="1" dirty="0">
                <a:ea typeface="Cambria" pitchFamily="18" charset="0"/>
              </a:rPr>
              <a:t> </a:t>
            </a:r>
            <a:r>
              <a:rPr lang="en-US" sz="1000" b="1" dirty="0" err="1">
                <a:ea typeface="Cambria" pitchFamily="18" charset="0"/>
              </a:rPr>
              <a:t>Supérieure</a:t>
            </a:r>
            <a:r>
              <a:rPr lang="en-US" sz="1000" b="1" dirty="0">
                <a:ea typeface="Cambria" pitchFamily="18" charset="0"/>
              </a:rPr>
              <a:t> </a:t>
            </a:r>
            <a:r>
              <a:rPr lang="en-US" sz="1000" b="1" dirty="0" err="1">
                <a:ea typeface="Cambria" pitchFamily="18" charset="0"/>
              </a:rPr>
              <a:t>d'Ingénieurs</a:t>
            </a:r>
            <a:r>
              <a:rPr lang="en-US" sz="1000" b="1" dirty="0">
                <a:ea typeface="Cambria" pitchFamily="18" charset="0"/>
              </a:rPr>
              <a:t> en </a:t>
            </a:r>
            <a:r>
              <a:rPr lang="en-US" sz="1000" b="1" dirty="0" err="1">
                <a:ea typeface="Cambria" pitchFamily="18" charset="0"/>
              </a:rPr>
              <a:t>Électrotechnique</a:t>
            </a:r>
            <a:r>
              <a:rPr lang="en-US" sz="1000" b="1" dirty="0">
                <a:ea typeface="Cambria" pitchFamily="18" charset="0"/>
              </a:rPr>
              <a:t> et </a:t>
            </a:r>
            <a:r>
              <a:rPr lang="en-US" sz="1000" b="1" dirty="0" err="1">
                <a:ea typeface="Cambria" pitchFamily="18" charset="0"/>
              </a:rPr>
              <a:t>Électronique</a:t>
            </a:r>
            <a:r>
              <a:rPr lang="en-US" sz="1000" b="1" dirty="0">
                <a:ea typeface="Cambria" pitchFamily="18" charset="0"/>
              </a:rPr>
              <a:t>) Paris- Graduate School of Engineering, based in France for exchange </a:t>
            </a:r>
            <a:r>
              <a:rPr lang="en-US" sz="1000" b="1" dirty="0" err="1">
                <a:ea typeface="Cambria" pitchFamily="18" charset="0"/>
              </a:rPr>
              <a:t>programmes</a:t>
            </a:r>
            <a:r>
              <a:rPr lang="en-US" sz="1000" b="1" dirty="0">
                <a:ea typeface="Cambria" pitchFamily="18" charset="0"/>
              </a:rPr>
              <a:t>.</a:t>
            </a:r>
          </a:p>
          <a:p>
            <a:pPr marL="265113" lvl="2" indent="-265113">
              <a:lnSpc>
                <a:spcPts val="1500"/>
              </a:lnSpc>
              <a:buFont typeface="Wingdings" pitchFamily="2" charset="2"/>
              <a:buChar char="v"/>
            </a:pPr>
            <a:r>
              <a:rPr lang="en-US" sz="1000" b="1" dirty="0">
                <a:ea typeface="Cambria" pitchFamily="18" charset="0"/>
              </a:rPr>
              <a:t>Lecture series delivered by Tech experts from industry.</a:t>
            </a:r>
          </a:p>
          <a:p>
            <a:pPr marL="265113" lvl="2" indent="-265113">
              <a:lnSpc>
                <a:spcPts val="1500"/>
              </a:lnSpc>
              <a:buFont typeface="Wingdings" pitchFamily="2" charset="2"/>
              <a:buChar char="v"/>
            </a:pPr>
            <a:r>
              <a:rPr lang="en-US" sz="1000" b="1" dirty="0">
                <a:ea typeface="Cambria" pitchFamily="18" charset="0"/>
              </a:rPr>
              <a:t>IT Workshops on Data Structures, Python, </a:t>
            </a:r>
            <a:r>
              <a:rPr lang="en-US" sz="1000" b="1" dirty="0" err="1">
                <a:ea typeface="Cambria" pitchFamily="18" charset="0"/>
              </a:rPr>
              <a:t>HTML,Matlab</a:t>
            </a:r>
            <a:r>
              <a:rPr lang="en-US" sz="1000" b="1" dirty="0">
                <a:ea typeface="Cambria" pitchFamily="18" charset="0"/>
              </a:rPr>
              <a:t>, Robotics, Machine Learning </a:t>
            </a:r>
            <a:r>
              <a:rPr lang="en-US" sz="1000" b="1" dirty="0" err="1">
                <a:ea typeface="Cambria" pitchFamily="18" charset="0"/>
              </a:rPr>
              <a:t>etc.are</a:t>
            </a:r>
            <a:r>
              <a:rPr lang="en-US" sz="1000" b="1" dirty="0">
                <a:ea typeface="Cambria" pitchFamily="18" charset="0"/>
              </a:rPr>
              <a:t> conducted regularly by subject experts from IT industry.</a:t>
            </a:r>
          </a:p>
        </p:txBody>
      </p:sp>
      <p:sp>
        <p:nvSpPr>
          <p:cNvPr id="25" name="Title 1"/>
          <p:cNvSpPr txBox="1">
            <a:spLocks/>
          </p:cNvSpPr>
          <p:nvPr/>
        </p:nvSpPr>
        <p:spPr>
          <a:xfrm>
            <a:off x="0" y="57131"/>
            <a:ext cx="7921625" cy="428628"/>
          </a:xfrm>
          <a:prstGeom prst="rect">
            <a:avLst/>
          </a:prstGeom>
        </p:spPr>
        <p:txBody>
          <a:bodyPr vert="horz" lIns="76093" tIns="38046" rIns="76093" bIns="38046" rtlCol="0" anchor="ctr">
            <a:normAutofit/>
          </a:bodyPr>
          <a:lstStyle/>
          <a:p>
            <a:pPr marL="0" marR="0" lvl="0" indent="0" algn="ctr" defTabSz="760917"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mbria" pitchFamily="18" charset="0"/>
                <a:ea typeface="Cambria" pitchFamily="18" charset="0"/>
                <a:cs typeface="+mj-cs"/>
              </a:rPr>
              <a:t>Why</a:t>
            </a:r>
            <a:r>
              <a:rPr kumimoji="0" lang="en-US" sz="1600" b="1" i="0" u="none" strike="noStrike" kern="1200" cap="none" spc="0" normalizeH="0" noProof="0" dirty="0">
                <a:ln>
                  <a:noFill/>
                </a:ln>
                <a:solidFill>
                  <a:schemeClr val="tx1"/>
                </a:solidFill>
                <a:effectLst/>
                <a:uLnTx/>
                <a:uFillTx/>
                <a:latin typeface="Cambria" pitchFamily="18" charset="0"/>
                <a:ea typeface="Cambria" pitchFamily="18" charset="0"/>
                <a:cs typeface="+mj-cs"/>
              </a:rPr>
              <a:t> recruit from IIIT Nagpur?</a:t>
            </a:r>
            <a:endParaRPr kumimoji="0" lang="en-US" sz="1600" b="1" i="0" u="none" strike="noStrike" kern="1200" cap="none" spc="0" normalizeH="0" baseline="0" noProof="0" dirty="0">
              <a:ln>
                <a:noFill/>
              </a:ln>
              <a:solidFill>
                <a:schemeClr val="tx1"/>
              </a:solidFill>
              <a:effectLst/>
              <a:uLnTx/>
              <a:uFillTx/>
              <a:latin typeface="Cambria" pitchFamily="18" charset="0"/>
              <a:ea typeface="Cambria" pitchFamily="18" charset="0"/>
              <a:cs typeface="+mj-cs"/>
            </a:endParaRPr>
          </a:p>
        </p:txBody>
      </p:sp>
      <p:sp>
        <p:nvSpPr>
          <p:cNvPr id="26" name="Rounded Rectangle 25"/>
          <p:cNvSpPr/>
          <p:nvPr/>
        </p:nvSpPr>
        <p:spPr>
          <a:xfrm>
            <a:off x="174598" y="4200535"/>
            <a:ext cx="7500990" cy="1057264"/>
          </a:xfrm>
          <a:prstGeom prst="roundRect">
            <a:avLst>
              <a:gd name="adj" fmla="val 8868"/>
            </a:avLst>
          </a:prstGeom>
        </p:spPr>
        <p:style>
          <a:lnRef idx="1">
            <a:schemeClr val="accent4"/>
          </a:lnRef>
          <a:fillRef idx="2">
            <a:schemeClr val="accent4"/>
          </a:fillRef>
          <a:effectRef idx="1">
            <a:schemeClr val="accent4"/>
          </a:effectRef>
          <a:fontRef idx="minor">
            <a:schemeClr val="dk1"/>
          </a:fontRef>
        </p:style>
        <p:txBody>
          <a:bodyPr numCol="2" spcCol="180000" rtlCol="0" anchor="ctr"/>
          <a:lstStyle/>
          <a:p>
            <a:pPr marL="265113" lvl="2" indent="-265113">
              <a:lnSpc>
                <a:spcPts val="1500"/>
              </a:lnSpc>
              <a:buFont typeface="Wingdings" pitchFamily="2" charset="2"/>
              <a:buChar char="v"/>
            </a:pPr>
            <a:r>
              <a:rPr lang="en-GB" sz="1000" b="1" dirty="0">
                <a:ea typeface="Cambria" pitchFamily="18" charset="0"/>
              </a:rPr>
              <a:t>3</a:t>
            </a:r>
            <a:r>
              <a:rPr lang="en-GB" sz="1000" b="1" baseline="30000" dirty="0">
                <a:ea typeface="Cambria" pitchFamily="18" charset="0"/>
              </a:rPr>
              <a:t>rd</a:t>
            </a:r>
            <a:r>
              <a:rPr lang="en-GB" sz="1000" b="1" dirty="0">
                <a:ea typeface="Cambria" pitchFamily="18" charset="0"/>
              </a:rPr>
              <a:t> year students pursuing summer internships at IIT </a:t>
            </a:r>
            <a:r>
              <a:rPr lang="en-GB" sz="1000" b="1" dirty="0" err="1">
                <a:ea typeface="Cambria" pitchFamily="18" charset="0"/>
              </a:rPr>
              <a:t>Guwahati</a:t>
            </a:r>
            <a:r>
              <a:rPr lang="en-GB" sz="1000" b="1" dirty="0">
                <a:ea typeface="Cambria" pitchFamily="18" charset="0"/>
              </a:rPr>
              <a:t>, IIT </a:t>
            </a:r>
            <a:r>
              <a:rPr lang="en-GB" sz="1000" b="1" dirty="0" err="1">
                <a:ea typeface="Cambria" pitchFamily="18" charset="0"/>
              </a:rPr>
              <a:t>Ropar</a:t>
            </a:r>
            <a:r>
              <a:rPr lang="en-GB" sz="1000" b="1" dirty="0">
                <a:ea typeface="Cambria" pitchFamily="18" charset="0"/>
              </a:rPr>
              <a:t>, IIT </a:t>
            </a:r>
            <a:r>
              <a:rPr lang="en-GB" sz="1000" b="1" dirty="0" err="1">
                <a:ea typeface="Cambria" pitchFamily="18" charset="0"/>
              </a:rPr>
              <a:t>Mandi</a:t>
            </a:r>
            <a:r>
              <a:rPr lang="en-GB" sz="1000" b="1" dirty="0">
                <a:ea typeface="Cambria" pitchFamily="18" charset="0"/>
              </a:rPr>
              <a:t>, IIT Goa, IIT Patna, IIT Jodhpur,  IIT BHU Varanasi,  NIT Warangal,  National Informatics Centre, Bharat Electronics Ltd.</a:t>
            </a:r>
          </a:p>
          <a:p>
            <a:pPr marL="265113" lvl="2" indent="-265113">
              <a:lnSpc>
                <a:spcPts val="1500"/>
              </a:lnSpc>
              <a:buFont typeface="Wingdings" pitchFamily="2" charset="2"/>
              <a:buChar char="v"/>
            </a:pPr>
            <a:endParaRPr lang="en-GB" sz="1000" b="1" dirty="0">
              <a:ea typeface="Cambria" pitchFamily="18" charset="0"/>
            </a:endParaRPr>
          </a:p>
          <a:p>
            <a:pPr marL="265113" lvl="2" indent="-265113">
              <a:lnSpc>
                <a:spcPts val="1500"/>
              </a:lnSpc>
              <a:buFont typeface="Wingdings" pitchFamily="2" charset="2"/>
              <a:buChar char="v"/>
            </a:pPr>
            <a:r>
              <a:rPr lang="en-GB" sz="1000" b="1" dirty="0">
                <a:ea typeface="Cambria" pitchFamily="18" charset="0"/>
              </a:rPr>
              <a:t>Final year students pursuing semester internships at TCS, Tata Research Design Development Centre, BOSCH, Tech Mahindra, Persistent Systems, etc .</a:t>
            </a:r>
          </a:p>
          <a:p>
            <a:pPr marL="265113" lvl="2" indent="-265113">
              <a:lnSpc>
                <a:spcPts val="1500"/>
              </a:lnSpc>
              <a:buFont typeface="Wingdings" pitchFamily="2" charset="2"/>
              <a:buChar char="v"/>
            </a:pPr>
            <a:r>
              <a:rPr lang="en-IN" sz="1000" b="1" dirty="0"/>
              <a:t>Final year students have also done summer internships at IITs, NITs and other Govt Institutes.</a:t>
            </a:r>
            <a:endParaRPr lang="en-GB" sz="1000" b="1" dirty="0">
              <a:ea typeface="Cambria"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8570"/>
            <a:ext cx="7921625" cy="357190"/>
          </a:xfrm>
        </p:spPr>
        <p:txBody>
          <a:bodyPr>
            <a:normAutofit/>
          </a:bodyPr>
          <a:lstStyle/>
          <a:p>
            <a:r>
              <a:rPr lang="en-US" sz="1600" b="1" dirty="0">
                <a:latin typeface="Cambria" pitchFamily="18" charset="0"/>
                <a:ea typeface="Cambria" pitchFamily="18" charset="0"/>
              </a:rPr>
              <a:t>Training &amp; Placement Office</a:t>
            </a:r>
            <a:endParaRPr lang="en-US" sz="1600" dirty="0">
              <a:latin typeface="Cambria" pitchFamily="18" charset="0"/>
              <a:ea typeface="Cambria" pitchFamily="18" charset="0"/>
            </a:endParaRPr>
          </a:p>
        </p:txBody>
      </p:sp>
      <p:sp>
        <p:nvSpPr>
          <p:cNvPr id="8" name="Rounded Rectangle 7"/>
          <p:cNvSpPr/>
          <p:nvPr/>
        </p:nvSpPr>
        <p:spPr>
          <a:xfrm>
            <a:off x="174598" y="485759"/>
            <a:ext cx="7572428" cy="4714908"/>
          </a:xfrm>
          <a:prstGeom prst="roundRect">
            <a:avLst>
              <a:gd name="adj" fmla="val 5625"/>
            </a:avLst>
          </a:prstGeom>
        </p:spPr>
        <p:style>
          <a:lnRef idx="1">
            <a:schemeClr val="accent1"/>
          </a:lnRef>
          <a:fillRef idx="2">
            <a:schemeClr val="accent1"/>
          </a:fillRef>
          <a:effectRef idx="1">
            <a:schemeClr val="accent1"/>
          </a:effectRef>
          <a:fontRef idx="minor">
            <a:schemeClr val="dk1"/>
          </a:fontRef>
        </p:style>
        <p:txBody>
          <a:bodyPr rtlCol="0" anchor="ctr"/>
          <a:lstStyle/>
          <a:p>
            <a:pPr marL="271463" indent="-271463">
              <a:buFont typeface="Wingdings" pitchFamily="2" charset="2"/>
              <a:buChar char="v"/>
            </a:pPr>
            <a:r>
              <a:rPr lang="en-US" sz="1000" dirty="0">
                <a:latin typeface="Cambria" pitchFamily="18" charset="0"/>
                <a:ea typeface="Cambria" pitchFamily="18" charset="0"/>
              </a:rPr>
              <a:t>At IIITN, the Training &amp; Placement Office is of strategic importance. </a:t>
            </a:r>
            <a:r>
              <a:rPr lang="en-IN" sz="1000" dirty="0">
                <a:latin typeface="Cambria" pitchFamily="18" charset="0"/>
                <a:ea typeface="Cambria" pitchFamily="18" charset="0"/>
              </a:rPr>
              <a:t>It takes various initiatives  to  transform the students </a:t>
            </a:r>
          </a:p>
          <a:p>
            <a:pPr marL="271463" indent="-271463"/>
            <a:r>
              <a:rPr lang="en-IN" sz="1000" dirty="0">
                <a:latin typeface="Cambria" pitchFamily="18" charset="0"/>
                <a:ea typeface="Cambria" pitchFamily="18" charset="0"/>
              </a:rPr>
              <a:t>	into smart workforce.</a:t>
            </a:r>
          </a:p>
          <a:p>
            <a:pPr marL="271463" indent="-271463">
              <a:buFont typeface="Wingdings" pitchFamily="2" charset="2"/>
              <a:buChar char="v"/>
            </a:pPr>
            <a:endParaRPr lang="en-IN" sz="1000" dirty="0">
              <a:latin typeface="Cambria" pitchFamily="18" charset="0"/>
              <a:ea typeface="Cambria" pitchFamily="18" charset="0"/>
            </a:endParaRPr>
          </a:p>
          <a:p>
            <a:pPr marL="271463" indent="-271463">
              <a:buFont typeface="Wingdings" pitchFamily="2" charset="2"/>
              <a:buChar char="v"/>
            </a:pPr>
            <a:r>
              <a:rPr lang="en-US" sz="1000" dirty="0">
                <a:latin typeface="Cambria" pitchFamily="18" charset="0"/>
                <a:ea typeface="Cambria" pitchFamily="18" charset="0"/>
              </a:rPr>
              <a:t>The T&amp;P Office believes in providing quality internships and placements to all its deserving students. Consistent efforts are made to collaborate with the leading organizations for joint technological development and research initiatives , internships </a:t>
            </a:r>
          </a:p>
          <a:p>
            <a:pPr marL="271463" indent="-271463"/>
            <a:r>
              <a:rPr lang="en-US" sz="1000" dirty="0">
                <a:latin typeface="Cambria" pitchFamily="18" charset="0"/>
                <a:ea typeface="Cambria" pitchFamily="18" charset="0"/>
              </a:rPr>
              <a:t>	and placements.</a:t>
            </a:r>
          </a:p>
          <a:p>
            <a:pPr marL="271463" indent="-271463"/>
            <a:endParaRPr lang="en-US" sz="1000" dirty="0">
              <a:latin typeface="Cambria" pitchFamily="18" charset="0"/>
              <a:ea typeface="Cambria" pitchFamily="18" charset="0"/>
            </a:endParaRPr>
          </a:p>
          <a:p>
            <a:pPr marL="271463" indent="-271463">
              <a:buFont typeface="Wingdings" pitchFamily="2" charset="2"/>
              <a:buChar char="v"/>
            </a:pPr>
            <a:r>
              <a:rPr lang="en-IN" sz="1000" dirty="0">
                <a:latin typeface="Cambria" pitchFamily="18" charset="0"/>
                <a:ea typeface="Cambria" pitchFamily="18" charset="0"/>
              </a:rPr>
              <a:t>It acts as a Resource Centre  where students get information about various training programmes, online courses, internships  and projects at various Govt Organizations in India.</a:t>
            </a:r>
          </a:p>
          <a:p>
            <a:pPr>
              <a:buFont typeface="Wingdings" pitchFamily="2" charset="2"/>
              <a:buChar char="v"/>
            </a:pPr>
            <a:endParaRPr lang="en-US" sz="1000" dirty="0">
              <a:latin typeface="Cambria" pitchFamily="18" charset="0"/>
              <a:ea typeface="Cambria" pitchFamily="18" charset="0"/>
            </a:endParaRPr>
          </a:p>
          <a:p>
            <a:pPr marL="271463" indent="-271463">
              <a:buFont typeface="Wingdings" pitchFamily="2" charset="2"/>
              <a:buChar char="v"/>
            </a:pPr>
            <a:r>
              <a:rPr lang="en-US" sz="1000" dirty="0">
                <a:latin typeface="Cambria" pitchFamily="18" charset="0"/>
                <a:ea typeface="Cambria" pitchFamily="18" charset="0"/>
              </a:rPr>
              <a:t>The Student Placement Committee (SPC) is headed by the </a:t>
            </a:r>
            <a:r>
              <a:rPr lang="en-GB" sz="1000" dirty="0">
                <a:latin typeface="Cambria" pitchFamily="18" charset="0"/>
                <a:ea typeface="Cambria" pitchFamily="18" charset="0"/>
              </a:rPr>
              <a:t>Sr. Office Associate T&amp;P </a:t>
            </a:r>
            <a:r>
              <a:rPr lang="en-US" sz="1000" dirty="0">
                <a:latin typeface="Cambria" pitchFamily="18" charset="0"/>
                <a:ea typeface="Cambria" pitchFamily="18" charset="0"/>
              </a:rPr>
              <a:t>Mr. </a:t>
            </a:r>
            <a:r>
              <a:rPr lang="en-US" sz="1000" dirty="0" err="1">
                <a:latin typeface="Cambria" pitchFamily="18" charset="0"/>
                <a:ea typeface="Cambria" pitchFamily="18" charset="0"/>
              </a:rPr>
              <a:t>Harshad</a:t>
            </a:r>
            <a:r>
              <a:rPr lang="en-US" sz="1000" dirty="0">
                <a:latin typeface="Cambria" pitchFamily="18" charset="0"/>
                <a:ea typeface="Cambria" pitchFamily="18" charset="0"/>
              </a:rPr>
              <a:t> </a:t>
            </a:r>
            <a:r>
              <a:rPr lang="en-US" sz="1000" dirty="0" err="1">
                <a:latin typeface="Cambria" pitchFamily="18" charset="0"/>
                <a:ea typeface="Cambria" pitchFamily="18" charset="0"/>
              </a:rPr>
              <a:t>Panse</a:t>
            </a:r>
            <a:r>
              <a:rPr lang="en-US" sz="1000" dirty="0">
                <a:latin typeface="Cambria" pitchFamily="18" charset="0"/>
                <a:ea typeface="Cambria" pitchFamily="18" charset="0"/>
              </a:rPr>
              <a:t>, and supported by Faculty </a:t>
            </a:r>
            <a:r>
              <a:rPr lang="en-US" sz="1000" dirty="0" err="1">
                <a:latin typeface="Cambria" pitchFamily="18" charset="0"/>
                <a:ea typeface="Cambria" pitchFamily="18" charset="0"/>
              </a:rPr>
              <a:t>Incharge</a:t>
            </a:r>
            <a:r>
              <a:rPr lang="en-US" sz="1000" dirty="0">
                <a:latin typeface="Cambria" pitchFamily="18" charset="0"/>
                <a:ea typeface="Cambria" pitchFamily="18" charset="0"/>
              </a:rPr>
              <a:t> Dr. </a:t>
            </a:r>
            <a:r>
              <a:rPr lang="en-US" sz="1000" dirty="0" err="1">
                <a:latin typeface="Cambria" pitchFamily="18" charset="0"/>
                <a:ea typeface="Cambria" pitchFamily="18" charset="0"/>
              </a:rPr>
              <a:t>Pooja</a:t>
            </a:r>
            <a:r>
              <a:rPr lang="en-US" sz="1000" dirty="0">
                <a:latin typeface="Cambria" pitchFamily="18" charset="0"/>
                <a:ea typeface="Cambria" pitchFamily="18" charset="0"/>
              </a:rPr>
              <a:t> Jain and student representatives.</a:t>
            </a:r>
          </a:p>
          <a:p>
            <a:pPr>
              <a:buNone/>
            </a:pPr>
            <a:endParaRPr lang="en-IN" sz="1000" dirty="0">
              <a:latin typeface="Cambria" pitchFamily="18" charset="0"/>
              <a:ea typeface="Cambria" pitchFamily="18" charset="0"/>
            </a:endParaRPr>
          </a:p>
          <a:p>
            <a:pPr marL="271463" indent="-271463">
              <a:buFont typeface="Wingdings" pitchFamily="2" charset="2"/>
              <a:buChar char="v"/>
            </a:pPr>
            <a:r>
              <a:rPr lang="en-IN" sz="1000" dirty="0">
                <a:latin typeface="Cambria" pitchFamily="18" charset="0"/>
                <a:ea typeface="Cambria" pitchFamily="18" charset="0"/>
              </a:rPr>
              <a:t>Student Placement Committee:</a:t>
            </a:r>
          </a:p>
          <a:p>
            <a:pPr lvl="1"/>
            <a:r>
              <a:rPr lang="en-IN" sz="1000" b="1" dirty="0">
                <a:latin typeface="Cambria" pitchFamily="18" charset="0"/>
                <a:ea typeface="Cambria" pitchFamily="18" charset="0"/>
              </a:rPr>
              <a:t>			</a:t>
            </a:r>
          </a:p>
          <a:p>
            <a:pPr>
              <a:buFont typeface="Wingdings" pitchFamily="2" charset="2"/>
              <a:buChar char="v"/>
            </a:pPr>
            <a:endParaRPr lang="en-IN" sz="1000" dirty="0">
              <a:latin typeface="Cambria" pitchFamily="18" charset="0"/>
              <a:ea typeface="Cambria" pitchFamily="18" charset="0"/>
            </a:endParaRPr>
          </a:p>
          <a:p>
            <a:pPr>
              <a:buFont typeface="Wingdings" pitchFamily="2" charset="2"/>
              <a:buChar char="v"/>
            </a:pPr>
            <a:endParaRPr lang="en-IN" sz="1000" dirty="0">
              <a:latin typeface="Cambria" pitchFamily="18" charset="0"/>
              <a:ea typeface="Cambria" pitchFamily="18" charset="0"/>
            </a:endParaRPr>
          </a:p>
          <a:p>
            <a:pPr>
              <a:buFont typeface="Wingdings" pitchFamily="2" charset="2"/>
              <a:buChar char="v"/>
            </a:pPr>
            <a:endParaRPr lang="en-IN" sz="1000" dirty="0">
              <a:latin typeface="Cambria" pitchFamily="18" charset="0"/>
              <a:ea typeface="Cambria" pitchFamily="18" charset="0"/>
            </a:endParaRPr>
          </a:p>
          <a:p>
            <a:pPr>
              <a:buFont typeface="Wingdings" pitchFamily="2" charset="2"/>
              <a:buChar char="v"/>
            </a:pPr>
            <a:endParaRPr lang="en-IN" sz="1000" dirty="0">
              <a:latin typeface="Cambria" pitchFamily="18" charset="0"/>
              <a:ea typeface="Cambria" pitchFamily="18" charset="0"/>
            </a:endParaRPr>
          </a:p>
          <a:p>
            <a:pPr>
              <a:buFont typeface="Wingdings" pitchFamily="2" charset="2"/>
              <a:buChar char="v"/>
            </a:pPr>
            <a:endParaRPr lang="en-IN" sz="1000" dirty="0">
              <a:latin typeface="Cambria" pitchFamily="18" charset="0"/>
              <a:ea typeface="Cambria" pitchFamily="18" charset="0"/>
            </a:endParaRPr>
          </a:p>
          <a:p>
            <a:pPr>
              <a:buFont typeface="Wingdings" pitchFamily="2" charset="2"/>
              <a:buChar char="v"/>
            </a:pPr>
            <a:endParaRPr lang="en-IN" sz="1000" dirty="0">
              <a:latin typeface="Cambria" pitchFamily="18" charset="0"/>
              <a:ea typeface="Cambria" pitchFamily="18" charset="0"/>
            </a:endParaRPr>
          </a:p>
          <a:p>
            <a:pPr>
              <a:buFont typeface="Wingdings" pitchFamily="2" charset="2"/>
              <a:buChar char="v"/>
            </a:pPr>
            <a:endParaRPr lang="en-IN" sz="1000" dirty="0">
              <a:latin typeface="Cambria" pitchFamily="18" charset="0"/>
              <a:ea typeface="Cambria" pitchFamily="18" charset="0"/>
            </a:endParaRPr>
          </a:p>
          <a:p>
            <a:pPr>
              <a:buFont typeface="Wingdings" pitchFamily="2" charset="2"/>
              <a:buChar char="v"/>
            </a:pPr>
            <a:endParaRPr lang="en-IN" sz="1000" dirty="0">
              <a:latin typeface="Cambria" pitchFamily="18" charset="0"/>
              <a:ea typeface="Cambria" pitchFamily="18" charset="0"/>
            </a:endParaRPr>
          </a:p>
          <a:p>
            <a:pPr>
              <a:buFont typeface="Wingdings" pitchFamily="2" charset="2"/>
              <a:buChar char="v"/>
            </a:pPr>
            <a:endParaRPr lang="en-IN" sz="1000" dirty="0">
              <a:latin typeface="Cambria" pitchFamily="18" charset="0"/>
              <a:ea typeface="Cambria" pitchFamily="18" charset="0"/>
            </a:endParaRPr>
          </a:p>
          <a:p>
            <a:pPr>
              <a:buFont typeface="Wingdings" pitchFamily="2" charset="2"/>
              <a:buChar char="v"/>
            </a:pPr>
            <a:endParaRPr lang="en-IN" sz="1000" dirty="0">
              <a:latin typeface="Cambria" pitchFamily="18" charset="0"/>
              <a:ea typeface="Cambria" pitchFamily="18" charset="0"/>
            </a:endParaRPr>
          </a:p>
        </p:txBody>
      </p:sp>
      <p:graphicFrame>
        <p:nvGraphicFramePr>
          <p:cNvPr id="4" name="Table 3"/>
          <p:cNvGraphicFramePr>
            <a:graphicFrameLocks noGrp="1"/>
          </p:cNvGraphicFramePr>
          <p:nvPr/>
        </p:nvGraphicFramePr>
        <p:xfrm>
          <a:off x="3441546" y="3200403"/>
          <a:ext cx="4162604" cy="1571636"/>
        </p:xfrm>
        <a:graphic>
          <a:graphicData uri="http://schemas.openxmlformats.org/drawingml/2006/table">
            <a:tbl>
              <a:tblPr>
                <a:tableStyleId>{35758FB7-9AC5-4552-8A53-C91805E547FA}</a:tableStyleId>
              </a:tblPr>
              <a:tblGrid>
                <a:gridCol w="1285884">
                  <a:extLst>
                    <a:ext uri="{9D8B030D-6E8A-4147-A177-3AD203B41FA5}">
                      <a16:colId xmlns:a16="http://schemas.microsoft.com/office/drawing/2014/main" val="20000"/>
                    </a:ext>
                  </a:extLst>
                </a:gridCol>
                <a:gridCol w="1333414">
                  <a:extLst>
                    <a:ext uri="{9D8B030D-6E8A-4147-A177-3AD203B41FA5}">
                      <a16:colId xmlns:a16="http://schemas.microsoft.com/office/drawing/2014/main" val="20001"/>
                    </a:ext>
                  </a:extLst>
                </a:gridCol>
                <a:gridCol w="1543306">
                  <a:extLst>
                    <a:ext uri="{9D8B030D-6E8A-4147-A177-3AD203B41FA5}">
                      <a16:colId xmlns:a16="http://schemas.microsoft.com/office/drawing/2014/main" val="20002"/>
                    </a:ext>
                  </a:extLst>
                </a:gridCol>
              </a:tblGrid>
              <a:tr h="260877">
                <a:tc gridSpan="3">
                  <a:txBody>
                    <a:bodyPr/>
                    <a:lstStyle/>
                    <a:p>
                      <a:pPr algn="ctr">
                        <a:lnSpc>
                          <a:spcPct val="150000"/>
                        </a:lnSpc>
                        <a:spcAft>
                          <a:spcPts val="0"/>
                        </a:spcAft>
                      </a:pPr>
                      <a:r>
                        <a:rPr lang="en-IN" sz="900" b="1" dirty="0">
                          <a:latin typeface="Cambria" pitchFamily="18" charset="0"/>
                          <a:ea typeface="Cambria" pitchFamily="18" charset="0"/>
                        </a:rPr>
                        <a:t>THIRD YEAR SPC</a:t>
                      </a:r>
                      <a:endParaRPr lang="en-US" sz="900" b="1" u="none" dirty="0">
                        <a:latin typeface="Cambria" pitchFamily="18" charset="0"/>
                        <a:ea typeface="Cambria" pitchFamily="18" charset="0"/>
                        <a:cs typeface="Times New Roman"/>
                      </a:endParaRPr>
                    </a:p>
                  </a:txBody>
                  <a:tcPr marL="54726" marR="54726" marT="0" marB="0"/>
                </a:tc>
                <a:tc hMerge="1">
                  <a:txBody>
                    <a:bodyPr/>
                    <a:lstStyle/>
                    <a:p>
                      <a:pPr algn="ctr">
                        <a:lnSpc>
                          <a:spcPct val="115000"/>
                        </a:lnSpc>
                        <a:spcAft>
                          <a:spcPts val="0"/>
                        </a:spcAft>
                      </a:pPr>
                      <a:endParaRPr lang="en-US" sz="900" u="none" dirty="0">
                        <a:latin typeface="Cambria" pitchFamily="18" charset="0"/>
                        <a:ea typeface="Cambria" pitchFamily="18" charset="0"/>
                        <a:cs typeface="Times New Roman"/>
                      </a:endParaRPr>
                    </a:p>
                  </a:txBody>
                  <a:tcPr marL="54726" marR="54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n-US" sz="900" u="none" dirty="0">
                        <a:latin typeface="Cambria" pitchFamily="18" charset="0"/>
                        <a:ea typeface="Cambria" pitchFamily="18" charset="0"/>
                        <a:cs typeface="Times New Roman"/>
                      </a:endParaRPr>
                    </a:p>
                  </a:txBody>
                  <a:tcPr marL="54726" marR="54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24170">
                <a:tc>
                  <a:txBody>
                    <a:bodyPr/>
                    <a:lstStyle/>
                    <a:p>
                      <a:pPr algn="ctr">
                        <a:lnSpc>
                          <a:spcPct val="150000"/>
                        </a:lnSpc>
                        <a:spcAft>
                          <a:spcPts val="0"/>
                        </a:spcAft>
                      </a:pPr>
                      <a:r>
                        <a:rPr lang="en-US" sz="900" b="1" u="none" dirty="0" err="1">
                          <a:latin typeface="Cambria" pitchFamily="18" charset="0"/>
                          <a:ea typeface="Cambria" pitchFamily="18" charset="0"/>
                        </a:rPr>
                        <a:t>Rohan</a:t>
                      </a:r>
                      <a:r>
                        <a:rPr lang="en-US" sz="900" b="1" u="none" dirty="0">
                          <a:latin typeface="Cambria" pitchFamily="18" charset="0"/>
                          <a:ea typeface="Cambria" pitchFamily="18" charset="0"/>
                        </a:rPr>
                        <a:t> </a:t>
                      </a:r>
                      <a:r>
                        <a:rPr lang="en-US" sz="900" b="1" u="none" dirty="0" err="1">
                          <a:latin typeface="Cambria" pitchFamily="18" charset="0"/>
                          <a:ea typeface="Cambria" pitchFamily="18" charset="0"/>
                        </a:rPr>
                        <a:t>Shukla</a:t>
                      </a:r>
                      <a:r>
                        <a:rPr lang="en-US" sz="900" b="1" u="none" dirty="0">
                          <a:latin typeface="Cambria" pitchFamily="18" charset="0"/>
                          <a:ea typeface="Cambria" pitchFamily="18" charset="0"/>
                        </a:rPr>
                        <a:t> (CSE)</a:t>
                      </a:r>
                    </a:p>
                    <a:p>
                      <a:pPr algn="ctr">
                        <a:lnSpc>
                          <a:spcPct val="150000"/>
                        </a:lnSpc>
                        <a:spcAft>
                          <a:spcPts val="0"/>
                        </a:spcAft>
                      </a:pPr>
                      <a:r>
                        <a:rPr lang="en-US" sz="900" b="1" u="none" dirty="0">
                          <a:latin typeface="Cambria" pitchFamily="18" charset="0"/>
                          <a:ea typeface="Cambria" pitchFamily="18" charset="0"/>
                        </a:rPr>
                        <a:t>+91 82754 48871</a:t>
                      </a:r>
                      <a:endParaRPr lang="en-US" sz="900" b="1" u="none" dirty="0">
                        <a:latin typeface="Cambria" pitchFamily="18" charset="0"/>
                        <a:ea typeface="Cambria" pitchFamily="18" charset="0"/>
                        <a:cs typeface="Times New Roman"/>
                      </a:endParaRPr>
                    </a:p>
                  </a:txBody>
                  <a:tcPr marL="54726" marR="54726" marT="0" marB="0"/>
                </a:tc>
                <a:tc>
                  <a:txBody>
                    <a:bodyPr/>
                    <a:lstStyle/>
                    <a:p>
                      <a:pPr algn="ctr">
                        <a:lnSpc>
                          <a:spcPct val="150000"/>
                        </a:lnSpc>
                        <a:spcAft>
                          <a:spcPts val="0"/>
                        </a:spcAft>
                      </a:pPr>
                      <a:r>
                        <a:rPr lang="en-US" sz="900" b="1" u="none" dirty="0" err="1">
                          <a:latin typeface="Cambria" pitchFamily="18" charset="0"/>
                          <a:ea typeface="Cambria" pitchFamily="18" charset="0"/>
                        </a:rPr>
                        <a:t>Ekta</a:t>
                      </a:r>
                      <a:r>
                        <a:rPr lang="en-US" sz="900" b="1" u="none" dirty="0">
                          <a:latin typeface="Cambria" pitchFamily="18" charset="0"/>
                          <a:ea typeface="Cambria" pitchFamily="18" charset="0"/>
                        </a:rPr>
                        <a:t> </a:t>
                      </a:r>
                      <a:r>
                        <a:rPr lang="en-US" sz="900" b="1" u="none" dirty="0" err="1">
                          <a:latin typeface="Cambria" pitchFamily="18" charset="0"/>
                          <a:ea typeface="Cambria" pitchFamily="18" charset="0"/>
                        </a:rPr>
                        <a:t>Ghuse</a:t>
                      </a:r>
                      <a:r>
                        <a:rPr lang="en-US" sz="900" b="1" u="none" dirty="0">
                          <a:latin typeface="Cambria" pitchFamily="18" charset="0"/>
                          <a:ea typeface="Cambria" pitchFamily="18" charset="0"/>
                        </a:rPr>
                        <a:t>(CSE)</a:t>
                      </a:r>
                    </a:p>
                    <a:p>
                      <a:pPr algn="ctr">
                        <a:lnSpc>
                          <a:spcPct val="150000"/>
                        </a:lnSpc>
                        <a:spcAft>
                          <a:spcPts val="0"/>
                        </a:spcAft>
                      </a:pPr>
                      <a:r>
                        <a:rPr lang="en-US" sz="900" b="1" u="none" dirty="0">
                          <a:latin typeface="Cambria" pitchFamily="18" charset="0"/>
                          <a:ea typeface="Cambria" pitchFamily="18" charset="0"/>
                        </a:rPr>
                        <a:t>+91 98349 81812</a:t>
                      </a:r>
                      <a:endParaRPr lang="en-US" sz="900" b="1" u="none" dirty="0">
                        <a:latin typeface="Cambria" pitchFamily="18" charset="0"/>
                        <a:ea typeface="Cambria" pitchFamily="18" charset="0"/>
                        <a:cs typeface="Times New Roman"/>
                      </a:endParaRPr>
                    </a:p>
                  </a:txBody>
                  <a:tcPr marL="54726" marR="54726" marT="0" marB="0"/>
                </a:tc>
                <a:tc>
                  <a:txBody>
                    <a:bodyPr/>
                    <a:lstStyle/>
                    <a:p>
                      <a:pPr algn="ctr">
                        <a:lnSpc>
                          <a:spcPct val="150000"/>
                        </a:lnSpc>
                        <a:spcAft>
                          <a:spcPts val="0"/>
                        </a:spcAft>
                      </a:pPr>
                      <a:r>
                        <a:rPr lang="en-US" sz="900" b="1" u="none" dirty="0">
                          <a:latin typeface="Cambria" pitchFamily="18" charset="0"/>
                          <a:ea typeface="Cambria" pitchFamily="18" charset="0"/>
                        </a:rPr>
                        <a:t>Prince </a:t>
                      </a:r>
                      <a:r>
                        <a:rPr lang="en-US" sz="900" b="1" u="none" dirty="0" err="1">
                          <a:latin typeface="Cambria" pitchFamily="18" charset="0"/>
                          <a:ea typeface="Cambria" pitchFamily="18" charset="0"/>
                        </a:rPr>
                        <a:t>Pathak</a:t>
                      </a:r>
                      <a:r>
                        <a:rPr lang="en-US" sz="900" b="1" u="none" dirty="0">
                          <a:latin typeface="Cambria" pitchFamily="18" charset="0"/>
                          <a:ea typeface="Cambria" pitchFamily="18" charset="0"/>
                        </a:rPr>
                        <a:t>(CSE)</a:t>
                      </a:r>
                    </a:p>
                    <a:p>
                      <a:pPr algn="ctr">
                        <a:lnSpc>
                          <a:spcPct val="150000"/>
                        </a:lnSpc>
                        <a:spcAft>
                          <a:spcPts val="0"/>
                        </a:spcAft>
                      </a:pPr>
                      <a:r>
                        <a:rPr lang="en-US" sz="900" b="1" u="none" dirty="0">
                          <a:latin typeface="Cambria" pitchFamily="18" charset="0"/>
                          <a:ea typeface="Cambria" pitchFamily="18" charset="0"/>
                        </a:rPr>
                        <a:t>+91 86001 83279</a:t>
                      </a:r>
                      <a:endParaRPr lang="en-US" sz="900" b="1" u="none" dirty="0">
                        <a:latin typeface="Cambria" pitchFamily="18" charset="0"/>
                        <a:ea typeface="Cambria" pitchFamily="18" charset="0"/>
                        <a:cs typeface="Times New Roman"/>
                      </a:endParaRPr>
                    </a:p>
                  </a:txBody>
                  <a:tcPr marL="54726" marR="54726" marT="0" marB="0"/>
                </a:tc>
                <a:extLst>
                  <a:ext uri="{0D108BD9-81ED-4DB2-BD59-A6C34878D82A}">
                    <a16:rowId xmlns:a16="http://schemas.microsoft.com/office/drawing/2014/main" val="10001"/>
                  </a:ext>
                </a:extLst>
              </a:tr>
              <a:tr h="450240">
                <a:tc>
                  <a:txBody>
                    <a:bodyPr/>
                    <a:lstStyle/>
                    <a:p>
                      <a:pPr algn="ctr">
                        <a:lnSpc>
                          <a:spcPct val="150000"/>
                        </a:lnSpc>
                        <a:spcAft>
                          <a:spcPts val="0"/>
                        </a:spcAft>
                      </a:pPr>
                      <a:r>
                        <a:rPr lang="en-US" sz="900" b="1" u="none" dirty="0" err="1">
                          <a:latin typeface="Cambria" pitchFamily="18" charset="0"/>
                          <a:ea typeface="Cambria" pitchFamily="18" charset="0"/>
                        </a:rPr>
                        <a:t>Ankit</a:t>
                      </a:r>
                      <a:r>
                        <a:rPr lang="en-US" sz="900" b="1" u="none" dirty="0">
                          <a:latin typeface="Cambria" pitchFamily="18" charset="0"/>
                          <a:ea typeface="Cambria" pitchFamily="18" charset="0"/>
                        </a:rPr>
                        <a:t> </a:t>
                      </a:r>
                      <a:r>
                        <a:rPr lang="en-US" sz="900" b="1" u="none" dirty="0" err="1">
                          <a:latin typeface="Cambria" pitchFamily="18" charset="0"/>
                          <a:ea typeface="Cambria" pitchFamily="18" charset="0"/>
                        </a:rPr>
                        <a:t>Vohra</a:t>
                      </a:r>
                      <a:r>
                        <a:rPr lang="en-US" sz="900" b="1" u="none" dirty="0">
                          <a:latin typeface="Cambria" pitchFamily="18" charset="0"/>
                          <a:ea typeface="Cambria" pitchFamily="18" charset="0"/>
                        </a:rPr>
                        <a:t>(CSE)</a:t>
                      </a:r>
                    </a:p>
                    <a:p>
                      <a:pPr algn="ctr">
                        <a:lnSpc>
                          <a:spcPct val="150000"/>
                        </a:lnSpc>
                        <a:spcAft>
                          <a:spcPts val="0"/>
                        </a:spcAft>
                      </a:pPr>
                      <a:r>
                        <a:rPr lang="en-US" sz="900" b="1" u="none" dirty="0">
                          <a:latin typeface="Cambria" pitchFamily="18" charset="0"/>
                          <a:ea typeface="Cambria" pitchFamily="18" charset="0"/>
                        </a:rPr>
                        <a:t>+91 91315 91915</a:t>
                      </a:r>
                      <a:endParaRPr lang="en-US" sz="900" b="1" u="none" dirty="0">
                        <a:latin typeface="Cambria" pitchFamily="18" charset="0"/>
                        <a:ea typeface="Cambria" pitchFamily="18" charset="0"/>
                        <a:cs typeface="Times New Roman"/>
                      </a:endParaRPr>
                    </a:p>
                  </a:txBody>
                  <a:tcPr marL="54726" marR="54726" marT="0" marB="0"/>
                </a:tc>
                <a:tc>
                  <a:txBody>
                    <a:bodyPr/>
                    <a:lstStyle/>
                    <a:p>
                      <a:pPr algn="ctr">
                        <a:lnSpc>
                          <a:spcPct val="150000"/>
                        </a:lnSpc>
                        <a:spcAft>
                          <a:spcPts val="0"/>
                        </a:spcAft>
                      </a:pPr>
                      <a:r>
                        <a:rPr lang="en-US" sz="900" b="1" u="none" dirty="0" err="1">
                          <a:latin typeface="Cambria" pitchFamily="18" charset="0"/>
                          <a:ea typeface="Cambria" pitchFamily="18" charset="0"/>
                        </a:rPr>
                        <a:t>Aditi</a:t>
                      </a:r>
                      <a:r>
                        <a:rPr lang="en-US" sz="900" b="1" u="none" dirty="0">
                          <a:latin typeface="Cambria" pitchFamily="18" charset="0"/>
                          <a:ea typeface="Cambria" pitchFamily="18" charset="0"/>
                        </a:rPr>
                        <a:t> </a:t>
                      </a:r>
                      <a:r>
                        <a:rPr lang="en-US" sz="900" b="1" u="none" dirty="0" err="1">
                          <a:latin typeface="Cambria" pitchFamily="18" charset="0"/>
                          <a:ea typeface="Cambria" pitchFamily="18" charset="0"/>
                        </a:rPr>
                        <a:t>Khobragade</a:t>
                      </a:r>
                      <a:r>
                        <a:rPr lang="en-US" sz="900" b="1" u="none" dirty="0">
                          <a:latin typeface="Cambria" pitchFamily="18" charset="0"/>
                          <a:ea typeface="Cambria" pitchFamily="18" charset="0"/>
                        </a:rPr>
                        <a:t>(CSE)</a:t>
                      </a:r>
                    </a:p>
                    <a:p>
                      <a:pPr algn="ctr">
                        <a:lnSpc>
                          <a:spcPct val="150000"/>
                        </a:lnSpc>
                        <a:spcAft>
                          <a:spcPts val="0"/>
                        </a:spcAft>
                      </a:pPr>
                      <a:r>
                        <a:rPr lang="en-US" sz="900" b="1" u="none" dirty="0">
                          <a:latin typeface="Cambria" pitchFamily="18" charset="0"/>
                          <a:ea typeface="Cambria" pitchFamily="18" charset="0"/>
                        </a:rPr>
                        <a:t>+91 72195 40333</a:t>
                      </a:r>
                      <a:endParaRPr lang="en-US" sz="900" b="1" u="none" dirty="0">
                        <a:latin typeface="Cambria" pitchFamily="18" charset="0"/>
                        <a:ea typeface="Cambria" pitchFamily="18" charset="0"/>
                        <a:cs typeface="Times New Roman"/>
                      </a:endParaRPr>
                    </a:p>
                  </a:txBody>
                  <a:tcPr marL="54726" marR="54726" marT="0" marB="0"/>
                </a:tc>
                <a:tc>
                  <a:txBody>
                    <a:bodyPr/>
                    <a:lstStyle/>
                    <a:p>
                      <a:pPr algn="ctr">
                        <a:lnSpc>
                          <a:spcPct val="150000"/>
                        </a:lnSpc>
                        <a:spcAft>
                          <a:spcPts val="0"/>
                        </a:spcAft>
                      </a:pPr>
                      <a:r>
                        <a:rPr lang="en-US" sz="900" b="1" u="none" dirty="0" err="1">
                          <a:latin typeface="Cambria" pitchFamily="18" charset="0"/>
                          <a:ea typeface="Cambria" pitchFamily="18" charset="0"/>
                        </a:rPr>
                        <a:t>Supriya</a:t>
                      </a:r>
                      <a:r>
                        <a:rPr lang="en-US" sz="900" b="1" u="none" dirty="0">
                          <a:latin typeface="Cambria" pitchFamily="18" charset="0"/>
                          <a:ea typeface="Cambria" pitchFamily="18" charset="0"/>
                        </a:rPr>
                        <a:t> </a:t>
                      </a:r>
                      <a:r>
                        <a:rPr lang="en-US" sz="900" b="1" u="none" dirty="0" err="1">
                          <a:latin typeface="Cambria" pitchFamily="18" charset="0"/>
                          <a:ea typeface="Cambria" pitchFamily="18" charset="0"/>
                        </a:rPr>
                        <a:t>Venkatesh</a:t>
                      </a:r>
                      <a:r>
                        <a:rPr lang="en-US" sz="900" b="1" u="none" dirty="0">
                          <a:latin typeface="Cambria" pitchFamily="18" charset="0"/>
                          <a:ea typeface="Cambria" pitchFamily="18" charset="0"/>
                        </a:rPr>
                        <a:t>(CSE)</a:t>
                      </a:r>
                    </a:p>
                    <a:p>
                      <a:pPr algn="ctr">
                        <a:lnSpc>
                          <a:spcPct val="150000"/>
                        </a:lnSpc>
                        <a:spcAft>
                          <a:spcPts val="0"/>
                        </a:spcAft>
                      </a:pPr>
                      <a:r>
                        <a:rPr lang="en-US" sz="900" b="1" u="none" dirty="0">
                          <a:latin typeface="Cambria" pitchFamily="18" charset="0"/>
                          <a:ea typeface="Cambria" pitchFamily="18" charset="0"/>
                        </a:rPr>
                        <a:t>+91 94805 95970</a:t>
                      </a:r>
                      <a:endParaRPr lang="en-US" sz="900" b="1" u="none" dirty="0">
                        <a:latin typeface="Cambria" pitchFamily="18" charset="0"/>
                        <a:ea typeface="Cambria" pitchFamily="18" charset="0"/>
                        <a:cs typeface="Times New Roman"/>
                      </a:endParaRPr>
                    </a:p>
                  </a:txBody>
                  <a:tcPr marL="54726" marR="54726" marT="0" marB="0"/>
                </a:tc>
                <a:extLst>
                  <a:ext uri="{0D108BD9-81ED-4DB2-BD59-A6C34878D82A}">
                    <a16:rowId xmlns:a16="http://schemas.microsoft.com/office/drawing/2014/main" val="10002"/>
                  </a:ext>
                </a:extLst>
              </a:tr>
              <a:tr h="436349">
                <a:tc>
                  <a:txBody>
                    <a:bodyPr/>
                    <a:lstStyle/>
                    <a:p>
                      <a:pPr algn="ctr">
                        <a:lnSpc>
                          <a:spcPct val="150000"/>
                        </a:lnSpc>
                        <a:spcAft>
                          <a:spcPts val="0"/>
                        </a:spcAft>
                      </a:pPr>
                      <a:r>
                        <a:rPr lang="en-US" sz="900" b="1" u="none" dirty="0" err="1">
                          <a:latin typeface="Cambria" pitchFamily="18" charset="0"/>
                          <a:ea typeface="Cambria" pitchFamily="18" charset="0"/>
                        </a:rPr>
                        <a:t>Kritika</a:t>
                      </a:r>
                      <a:r>
                        <a:rPr lang="en-US" sz="900" b="1" u="none" dirty="0">
                          <a:latin typeface="Cambria" pitchFamily="18" charset="0"/>
                          <a:ea typeface="Cambria" pitchFamily="18" charset="0"/>
                        </a:rPr>
                        <a:t> </a:t>
                      </a:r>
                      <a:r>
                        <a:rPr lang="en-US" sz="900" b="1" u="none" dirty="0" err="1">
                          <a:latin typeface="Cambria" pitchFamily="18" charset="0"/>
                          <a:ea typeface="Cambria" pitchFamily="18" charset="0"/>
                        </a:rPr>
                        <a:t>Dhawale</a:t>
                      </a:r>
                      <a:r>
                        <a:rPr lang="en-US" sz="900" b="1" u="none" dirty="0">
                          <a:latin typeface="Cambria" pitchFamily="18" charset="0"/>
                          <a:ea typeface="Cambria" pitchFamily="18" charset="0"/>
                        </a:rPr>
                        <a:t> (ECE)</a:t>
                      </a:r>
                    </a:p>
                    <a:p>
                      <a:pPr algn="ctr">
                        <a:lnSpc>
                          <a:spcPct val="150000"/>
                        </a:lnSpc>
                        <a:spcAft>
                          <a:spcPts val="0"/>
                        </a:spcAft>
                      </a:pPr>
                      <a:r>
                        <a:rPr lang="en-US" sz="900" b="1" u="none" dirty="0">
                          <a:latin typeface="Cambria" pitchFamily="18" charset="0"/>
                          <a:ea typeface="Cambria" pitchFamily="18" charset="0"/>
                        </a:rPr>
                        <a:t>+91 92844 32059</a:t>
                      </a:r>
                      <a:endParaRPr lang="en-US" sz="900" b="1" u="none" dirty="0">
                        <a:latin typeface="Cambria" pitchFamily="18" charset="0"/>
                        <a:ea typeface="Cambria" pitchFamily="18" charset="0"/>
                        <a:cs typeface="Times New Roman"/>
                      </a:endParaRPr>
                    </a:p>
                  </a:txBody>
                  <a:tcPr marL="54726" marR="54726" marT="0" marB="0"/>
                </a:tc>
                <a:tc>
                  <a:txBody>
                    <a:bodyPr/>
                    <a:lstStyle/>
                    <a:p>
                      <a:pPr algn="ctr">
                        <a:lnSpc>
                          <a:spcPct val="150000"/>
                        </a:lnSpc>
                        <a:spcAft>
                          <a:spcPts val="0"/>
                        </a:spcAft>
                      </a:pPr>
                      <a:r>
                        <a:rPr lang="en-US" sz="900" b="1" u="none" dirty="0">
                          <a:latin typeface="Cambria" pitchFamily="18" charset="0"/>
                          <a:ea typeface="Cambria" pitchFamily="18" charset="0"/>
                        </a:rPr>
                        <a:t>Harsh </a:t>
                      </a:r>
                      <a:r>
                        <a:rPr lang="en-US" sz="900" b="1" u="none" dirty="0" err="1">
                          <a:latin typeface="Cambria" pitchFamily="18" charset="0"/>
                          <a:ea typeface="Cambria" pitchFamily="18" charset="0"/>
                        </a:rPr>
                        <a:t>Deshpande</a:t>
                      </a:r>
                      <a:r>
                        <a:rPr lang="en-US" sz="900" b="1" u="none" dirty="0">
                          <a:latin typeface="Cambria" pitchFamily="18" charset="0"/>
                          <a:ea typeface="Cambria" pitchFamily="18" charset="0"/>
                        </a:rPr>
                        <a:t>(ECE)</a:t>
                      </a:r>
                    </a:p>
                    <a:p>
                      <a:pPr algn="ctr">
                        <a:lnSpc>
                          <a:spcPct val="150000"/>
                        </a:lnSpc>
                        <a:spcAft>
                          <a:spcPts val="0"/>
                        </a:spcAft>
                      </a:pPr>
                      <a:r>
                        <a:rPr lang="en-US" sz="900" b="1" u="none" dirty="0">
                          <a:latin typeface="Cambria" pitchFamily="18" charset="0"/>
                          <a:ea typeface="Cambria" pitchFamily="18" charset="0"/>
                        </a:rPr>
                        <a:t>+91 98340 14154</a:t>
                      </a:r>
                      <a:endParaRPr lang="en-US" sz="900" b="1" u="none" dirty="0">
                        <a:latin typeface="Cambria" pitchFamily="18" charset="0"/>
                        <a:ea typeface="Cambria" pitchFamily="18" charset="0"/>
                        <a:cs typeface="Times New Roman"/>
                      </a:endParaRPr>
                    </a:p>
                  </a:txBody>
                  <a:tcPr marL="54726" marR="54726" marT="0" marB="0"/>
                </a:tc>
                <a:tc>
                  <a:txBody>
                    <a:bodyPr/>
                    <a:lstStyle/>
                    <a:p>
                      <a:pPr algn="ctr">
                        <a:lnSpc>
                          <a:spcPct val="150000"/>
                        </a:lnSpc>
                        <a:spcAft>
                          <a:spcPts val="0"/>
                        </a:spcAft>
                      </a:pPr>
                      <a:r>
                        <a:rPr lang="en-US" sz="900" b="1" u="none" dirty="0" err="1">
                          <a:latin typeface="Cambria" pitchFamily="18" charset="0"/>
                          <a:ea typeface="Cambria" pitchFamily="18" charset="0"/>
                        </a:rPr>
                        <a:t>Varad</a:t>
                      </a:r>
                      <a:r>
                        <a:rPr lang="en-US" sz="900" b="1" u="none" dirty="0">
                          <a:latin typeface="Cambria" pitchFamily="18" charset="0"/>
                          <a:ea typeface="Cambria" pitchFamily="18" charset="0"/>
                        </a:rPr>
                        <a:t> </a:t>
                      </a:r>
                      <a:r>
                        <a:rPr lang="en-US" sz="900" b="1" u="none" dirty="0" err="1">
                          <a:latin typeface="Cambria" pitchFamily="18" charset="0"/>
                          <a:ea typeface="Cambria" pitchFamily="18" charset="0"/>
                        </a:rPr>
                        <a:t>Pimpalkhute</a:t>
                      </a:r>
                      <a:r>
                        <a:rPr lang="en-US" sz="900" b="1" u="none" dirty="0">
                          <a:latin typeface="Cambria" pitchFamily="18" charset="0"/>
                          <a:ea typeface="Cambria" pitchFamily="18" charset="0"/>
                        </a:rPr>
                        <a:t>(ECE)</a:t>
                      </a:r>
                    </a:p>
                    <a:p>
                      <a:pPr algn="ctr">
                        <a:lnSpc>
                          <a:spcPct val="150000"/>
                        </a:lnSpc>
                        <a:spcAft>
                          <a:spcPts val="0"/>
                        </a:spcAft>
                      </a:pPr>
                      <a:r>
                        <a:rPr lang="en-US" sz="900" b="1" u="none" dirty="0">
                          <a:latin typeface="Cambria" pitchFamily="18" charset="0"/>
                          <a:ea typeface="Cambria" pitchFamily="18" charset="0"/>
                        </a:rPr>
                        <a:t>+91 82083 79784</a:t>
                      </a:r>
                      <a:endParaRPr lang="en-US" sz="900" b="1" u="none" dirty="0">
                        <a:latin typeface="Cambria" pitchFamily="18" charset="0"/>
                        <a:ea typeface="Cambria" pitchFamily="18" charset="0"/>
                        <a:cs typeface="Times New Roman"/>
                      </a:endParaRPr>
                    </a:p>
                  </a:txBody>
                  <a:tcPr marL="54726" marR="54726" marT="0" marB="0"/>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nvGraphicFramePr>
        <p:xfrm>
          <a:off x="388913" y="3200404"/>
          <a:ext cx="2928957" cy="1571636"/>
        </p:xfrm>
        <a:graphic>
          <a:graphicData uri="http://schemas.openxmlformats.org/drawingml/2006/table">
            <a:tbl>
              <a:tblPr>
                <a:tableStyleId>{69C7853C-536D-4A76-A0AE-DD22124D55A5}</a:tableStyleId>
              </a:tblPr>
              <a:tblGrid>
                <a:gridCol w="1500198">
                  <a:extLst>
                    <a:ext uri="{9D8B030D-6E8A-4147-A177-3AD203B41FA5}">
                      <a16:colId xmlns:a16="http://schemas.microsoft.com/office/drawing/2014/main" val="20000"/>
                    </a:ext>
                  </a:extLst>
                </a:gridCol>
                <a:gridCol w="1428759">
                  <a:extLst>
                    <a:ext uri="{9D8B030D-6E8A-4147-A177-3AD203B41FA5}">
                      <a16:colId xmlns:a16="http://schemas.microsoft.com/office/drawing/2014/main" val="20001"/>
                    </a:ext>
                  </a:extLst>
                </a:gridCol>
              </a:tblGrid>
              <a:tr h="263377">
                <a:tc gridSpan="2">
                  <a:txBody>
                    <a:bodyPr/>
                    <a:lstStyle/>
                    <a:p>
                      <a:pPr marL="0" algn="ctr" defTabSz="760917" rtl="0" eaLnBrk="1" latinLnBrk="0" hangingPunct="1">
                        <a:lnSpc>
                          <a:spcPct val="150000"/>
                        </a:lnSpc>
                        <a:spcAft>
                          <a:spcPts val="0"/>
                        </a:spcAft>
                      </a:pPr>
                      <a:r>
                        <a:rPr lang="en-IN" sz="900" b="1" dirty="0">
                          <a:latin typeface="Cambria" pitchFamily="18" charset="0"/>
                          <a:ea typeface="Cambria" pitchFamily="18" charset="0"/>
                        </a:rPr>
                        <a:t>FINAL YEAR SPC</a:t>
                      </a:r>
                    </a:p>
                  </a:txBody>
                  <a:tcPr marL="61707" marR="61707" marT="0" marB="0"/>
                </a:tc>
                <a:tc hMerge="1">
                  <a:txBody>
                    <a:bodyPr/>
                    <a:lstStyle/>
                    <a:p>
                      <a:pPr algn="ctr">
                        <a:lnSpc>
                          <a:spcPct val="115000"/>
                        </a:lnSpc>
                        <a:spcAft>
                          <a:spcPts val="0"/>
                        </a:spcAft>
                      </a:pPr>
                      <a:endParaRPr lang="en-US" sz="900" dirty="0">
                        <a:latin typeface="Cambria" pitchFamily="18" charset="0"/>
                        <a:ea typeface="Cambria" pitchFamily="18" charset="0"/>
                        <a:cs typeface="Times New Roman"/>
                      </a:endParaRPr>
                    </a:p>
                  </a:txBody>
                  <a:tcPr marL="61707" marR="617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38962">
                <a:tc>
                  <a:txBody>
                    <a:bodyPr/>
                    <a:lstStyle/>
                    <a:p>
                      <a:pPr marL="0" algn="ctr" defTabSz="760917" rtl="0" eaLnBrk="1" latinLnBrk="0" hangingPunct="1">
                        <a:lnSpc>
                          <a:spcPct val="150000"/>
                        </a:lnSpc>
                        <a:spcAft>
                          <a:spcPts val="0"/>
                        </a:spcAft>
                      </a:pPr>
                      <a:r>
                        <a:rPr lang="en-US" sz="900" b="1" u="none" kern="1200" dirty="0" err="1">
                          <a:latin typeface="Cambria" pitchFamily="18" charset="0"/>
                          <a:ea typeface="Cambria" pitchFamily="18" charset="0"/>
                        </a:rPr>
                        <a:t>Parth</a:t>
                      </a:r>
                      <a:r>
                        <a:rPr lang="en-US" sz="900" b="1" u="none" kern="1200" dirty="0">
                          <a:latin typeface="Cambria" pitchFamily="18" charset="0"/>
                          <a:ea typeface="Cambria" pitchFamily="18" charset="0"/>
                        </a:rPr>
                        <a:t> </a:t>
                      </a:r>
                      <a:r>
                        <a:rPr lang="en-US" sz="900" b="1" u="none" kern="1200" dirty="0" err="1">
                          <a:latin typeface="Cambria" pitchFamily="18" charset="0"/>
                          <a:ea typeface="Cambria" pitchFamily="18" charset="0"/>
                        </a:rPr>
                        <a:t>Wazurkar</a:t>
                      </a:r>
                      <a:r>
                        <a:rPr lang="en-US" sz="900" b="1" u="none" kern="1200" dirty="0">
                          <a:latin typeface="Cambria" pitchFamily="18" charset="0"/>
                          <a:ea typeface="Cambria" pitchFamily="18" charset="0"/>
                        </a:rPr>
                        <a:t> (CSE)</a:t>
                      </a:r>
                    </a:p>
                    <a:p>
                      <a:pPr marL="0" algn="ctr" defTabSz="760917" rtl="0" eaLnBrk="1" latinLnBrk="0" hangingPunct="1">
                        <a:lnSpc>
                          <a:spcPct val="150000"/>
                        </a:lnSpc>
                        <a:spcAft>
                          <a:spcPts val="0"/>
                        </a:spcAft>
                      </a:pPr>
                      <a:r>
                        <a:rPr lang="en-US" sz="900" b="1" u="none" kern="1200" dirty="0">
                          <a:latin typeface="Cambria" pitchFamily="18" charset="0"/>
                          <a:ea typeface="Cambria" pitchFamily="18" charset="0"/>
                        </a:rPr>
                        <a:t>+91 95522 83766</a:t>
                      </a:r>
                      <a:endParaRPr lang="en-US" sz="900" b="1" u="none" kern="1200" dirty="0">
                        <a:solidFill>
                          <a:schemeClr val="tx1"/>
                        </a:solidFill>
                        <a:latin typeface="Cambria" pitchFamily="18" charset="0"/>
                        <a:ea typeface="Cambria" pitchFamily="18" charset="0"/>
                        <a:cs typeface="Calibri"/>
                      </a:endParaRPr>
                    </a:p>
                  </a:txBody>
                  <a:tcPr marL="61707" marR="61707" marT="0" marB="0"/>
                </a:tc>
                <a:tc>
                  <a:txBody>
                    <a:bodyPr/>
                    <a:lstStyle/>
                    <a:p>
                      <a:pPr algn="ctr">
                        <a:lnSpc>
                          <a:spcPct val="150000"/>
                        </a:lnSpc>
                        <a:spcAft>
                          <a:spcPts val="0"/>
                        </a:spcAft>
                      </a:pPr>
                      <a:r>
                        <a:rPr lang="en-US" sz="900" b="1" dirty="0" err="1">
                          <a:latin typeface="Cambria" pitchFamily="18" charset="0"/>
                          <a:ea typeface="Cambria" pitchFamily="18" charset="0"/>
                        </a:rPr>
                        <a:t>Ashutosh</a:t>
                      </a:r>
                      <a:r>
                        <a:rPr lang="en-US" sz="900" b="1" dirty="0">
                          <a:latin typeface="Cambria" pitchFamily="18" charset="0"/>
                          <a:ea typeface="Cambria" pitchFamily="18" charset="0"/>
                        </a:rPr>
                        <a:t> </a:t>
                      </a:r>
                      <a:r>
                        <a:rPr lang="en-US" sz="900" b="1" dirty="0" err="1">
                          <a:latin typeface="Cambria" pitchFamily="18" charset="0"/>
                          <a:ea typeface="Cambria" pitchFamily="18" charset="0"/>
                        </a:rPr>
                        <a:t>Joge</a:t>
                      </a:r>
                      <a:r>
                        <a:rPr lang="en-US" sz="900" b="1" dirty="0">
                          <a:latin typeface="Cambria" pitchFamily="18" charset="0"/>
                          <a:ea typeface="Cambria" pitchFamily="18" charset="0"/>
                        </a:rPr>
                        <a:t> (ECE)</a:t>
                      </a:r>
                    </a:p>
                    <a:p>
                      <a:pPr algn="ctr">
                        <a:lnSpc>
                          <a:spcPct val="150000"/>
                        </a:lnSpc>
                        <a:spcAft>
                          <a:spcPts val="0"/>
                        </a:spcAft>
                      </a:pPr>
                      <a:r>
                        <a:rPr lang="en-US" sz="900" b="1" dirty="0">
                          <a:latin typeface="Cambria" pitchFamily="18" charset="0"/>
                          <a:ea typeface="Cambria" pitchFamily="18" charset="0"/>
                        </a:rPr>
                        <a:t>+91 86250 61792</a:t>
                      </a:r>
                      <a:endParaRPr lang="en-US" sz="900" b="1" dirty="0">
                        <a:latin typeface="Cambria" pitchFamily="18" charset="0"/>
                        <a:ea typeface="Cambria" pitchFamily="18" charset="0"/>
                        <a:cs typeface="Times New Roman"/>
                      </a:endParaRPr>
                    </a:p>
                  </a:txBody>
                  <a:tcPr marL="61707" marR="61707" marT="0" marB="0"/>
                </a:tc>
                <a:extLst>
                  <a:ext uri="{0D108BD9-81ED-4DB2-BD59-A6C34878D82A}">
                    <a16:rowId xmlns:a16="http://schemas.microsoft.com/office/drawing/2014/main" val="10001"/>
                  </a:ext>
                </a:extLst>
              </a:tr>
              <a:tr h="437391">
                <a:tc>
                  <a:txBody>
                    <a:bodyPr/>
                    <a:lstStyle/>
                    <a:p>
                      <a:pPr algn="ctr">
                        <a:lnSpc>
                          <a:spcPct val="150000"/>
                        </a:lnSpc>
                        <a:spcAft>
                          <a:spcPts val="0"/>
                        </a:spcAft>
                      </a:pPr>
                      <a:r>
                        <a:rPr lang="en-US" sz="900" b="1" dirty="0" err="1">
                          <a:latin typeface="Cambria" pitchFamily="18" charset="0"/>
                          <a:ea typeface="Cambria" pitchFamily="18" charset="0"/>
                        </a:rPr>
                        <a:t>Anushree</a:t>
                      </a:r>
                      <a:r>
                        <a:rPr lang="en-US" sz="900" b="1" dirty="0">
                          <a:latin typeface="Cambria" pitchFamily="18" charset="0"/>
                          <a:ea typeface="Cambria" pitchFamily="18" charset="0"/>
                        </a:rPr>
                        <a:t> </a:t>
                      </a:r>
                      <a:r>
                        <a:rPr lang="en-US" sz="900" b="1" dirty="0" err="1">
                          <a:latin typeface="Cambria" pitchFamily="18" charset="0"/>
                          <a:ea typeface="Cambria" pitchFamily="18" charset="0"/>
                        </a:rPr>
                        <a:t>Laddha</a:t>
                      </a:r>
                      <a:r>
                        <a:rPr lang="en-US" sz="900" b="1" dirty="0">
                          <a:latin typeface="Cambria" pitchFamily="18" charset="0"/>
                          <a:ea typeface="Cambria" pitchFamily="18" charset="0"/>
                        </a:rPr>
                        <a:t> (CSE)</a:t>
                      </a:r>
                    </a:p>
                    <a:p>
                      <a:pPr algn="ctr">
                        <a:lnSpc>
                          <a:spcPct val="150000"/>
                        </a:lnSpc>
                        <a:spcAft>
                          <a:spcPts val="0"/>
                        </a:spcAft>
                      </a:pPr>
                      <a:r>
                        <a:rPr lang="en-US" sz="900" b="1" dirty="0">
                          <a:latin typeface="Cambria" pitchFamily="18" charset="0"/>
                          <a:ea typeface="Cambria" pitchFamily="18" charset="0"/>
                        </a:rPr>
                        <a:t>+91 83798 02825</a:t>
                      </a:r>
                      <a:endParaRPr lang="en-US" sz="900" b="1" dirty="0">
                        <a:latin typeface="Cambria" pitchFamily="18" charset="0"/>
                        <a:ea typeface="Cambria" pitchFamily="18" charset="0"/>
                        <a:cs typeface="Times New Roman"/>
                      </a:endParaRPr>
                    </a:p>
                  </a:txBody>
                  <a:tcPr marL="61707" marR="61707" marT="0" marB="0"/>
                </a:tc>
                <a:tc>
                  <a:txBody>
                    <a:bodyPr/>
                    <a:lstStyle/>
                    <a:p>
                      <a:pPr algn="ctr">
                        <a:lnSpc>
                          <a:spcPct val="150000"/>
                        </a:lnSpc>
                        <a:spcAft>
                          <a:spcPts val="0"/>
                        </a:spcAft>
                      </a:pPr>
                      <a:r>
                        <a:rPr lang="en-US" sz="900" b="1" dirty="0" err="1">
                          <a:latin typeface="Cambria" pitchFamily="18" charset="0"/>
                          <a:ea typeface="Cambria" pitchFamily="18" charset="0"/>
                        </a:rPr>
                        <a:t>Kartik</a:t>
                      </a:r>
                      <a:r>
                        <a:rPr lang="en-US" sz="900" b="1" dirty="0">
                          <a:latin typeface="Cambria" pitchFamily="18" charset="0"/>
                          <a:ea typeface="Cambria" pitchFamily="18" charset="0"/>
                        </a:rPr>
                        <a:t> </a:t>
                      </a:r>
                      <a:r>
                        <a:rPr lang="en-US" sz="900" b="1" dirty="0" err="1">
                          <a:latin typeface="Cambria" pitchFamily="18" charset="0"/>
                          <a:ea typeface="Cambria" pitchFamily="18" charset="0"/>
                        </a:rPr>
                        <a:t>Kinge</a:t>
                      </a:r>
                      <a:r>
                        <a:rPr lang="en-US" sz="900" b="1" dirty="0">
                          <a:latin typeface="Cambria" pitchFamily="18" charset="0"/>
                          <a:ea typeface="Cambria" pitchFamily="18" charset="0"/>
                        </a:rPr>
                        <a:t> (ECE)</a:t>
                      </a:r>
                    </a:p>
                    <a:p>
                      <a:pPr algn="ctr">
                        <a:lnSpc>
                          <a:spcPct val="150000"/>
                        </a:lnSpc>
                        <a:spcAft>
                          <a:spcPts val="0"/>
                        </a:spcAft>
                      </a:pPr>
                      <a:r>
                        <a:rPr lang="en-US" sz="900" b="1" dirty="0">
                          <a:latin typeface="Cambria" pitchFamily="18" charset="0"/>
                          <a:ea typeface="Cambria" pitchFamily="18" charset="0"/>
                        </a:rPr>
                        <a:t>+91 89753 83155</a:t>
                      </a:r>
                      <a:endParaRPr lang="en-US" sz="900" b="1" dirty="0">
                        <a:latin typeface="Cambria" pitchFamily="18" charset="0"/>
                        <a:ea typeface="Cambria" pitchFamily="18" charset="0"/>
                        <a:cs typeface="Times New Roman"/>
                      </a:endParaRPr>
                    </a:p>
                  </a:txBody>
                  <a:tcPr marL="61707" marR="61707" marT="0" marB="0"/>
                </a:tc>
                <a:extLst>
                  <a:ext uri="{0D108BD9-81ED-4DB2-BD59-A6C34878D82A}">
                    <a16:rowId xmlns:a16="http://schemas.microsoft.com/office/drawing/2014/main" val="10002"/>
                  </a:ext>
                </a:extLst>
              </a:tr>
              <a:tr h="431906">
                <a:tc>
                  <a:txBody>
                    <a:bodyPr/>
                    <a:lstStyle/>
                    <a:p>
                      <a:pPr algn="ctr">
                        <a:lnSpc>
                          <a:spcPct val="150000"/>
                        </a:lnSpc>
                        <a:spcAft>
                          <a:spcPts val="0"/>
                        </a:spcAft>
                      </a:pPr>
                      <a:r>
                        <a:rPr lang="en-US" sz="900" b="1" dirty="0" err="1">
                          <a:latin typeface="Cambria" pitchFamily="18" charset="0"/>
                          <a:ea typeface="Cambria" pitchFamily="18" charset="0"/>
                        </a:rPr>
                        <a:t>Mayur</a:t>
                      </a:r>
                      <a:r>
                        <a:rPr lang="en-US" sz="900" b="1" dirty="0">
                          <a:latin typeface="Cambria" pitchFamily="18" charset="0"/>
                          <a:ea typeface="Cambria" pitchFamily="18" charset="0"/>
                        </a:rPr>
                        <a:t> </a:t>
                      </a:r>
                      <a:r>
                        <a:rPr lang="en-US" sz="900" b="1" dirty="0" err="1">
                          <a:latin typeface="Cambria" pitchFamily="18" charset="0"/>
                          <a:ea typeface="Cambria" pitchFamily="18" charset="0"/>
                        </a:rPr>
                        <a:t>Selukar</a:t>
                      </a:r>
                      <a:r>
                        <a:rPr lang="en-US" sz="900" b="1" dirty="0">
                          <a:latin typeface="Cambria" pitchFamily="18" charset="0"/>
                          <a:ea typeface="Cambria" pitchFamily="18" charset="0"/>
                        </a:rPr>
                        <a:t> (CSE)</a:t>
                      </a:r>
                    </a:p>
                    <a:p>
                      <a:pPr algn="ctr">
                        <a:lnSpc>
                          <a:spcPct val="150000"/>
                        </a:lnSpc>
                        <a:spcAft>
                          <a:spcPts val="0"/>
                        </a:spcAft>
                      </a:pPr>
                      <a:r>
                        <a:rPr lang="en-US" sz="900" b="1" dirty="0">
                          <a:latin typeface="Cambria" pitchFamily="18" charset="0"/>
                          <a:ea typeface="Cambria" pitchFamily="18" charset="0"/>
                        </a:rPr>
                        <a:t>+91 86690 35180</a:t>
                      </a:r>
                      <a:endParaRPr lang="en-US" sz="900" b="1" dirty="0">
                        <a:latin typeface="Cambria" pitchFamily="18" charset="0"/>
                        <a:ea typeface="Cambria" pitchFamily="18" charset="0"/>
                        <a:cs typeface="Times New Roman"/>
                      </a:endParaRPr>
                    </a:p>
                  </a:txBody>
                  <a:tcPr marL="61707" marR="61707" marT="0" marB="0"/>
                </a:tc>
                <a:tc>
                  <a:txBody>
                    <a:bodyPr/>
                    <a:lstStyle/>
                    <a:p>
                      <a:pPr algn="ctr">
                        <a:lnSpc>
                          <a:spcPct val="150000"/>
                        </a:lnSpc>
                        <a:spcAft>
                          <a:spcPts val="0"/>
                        </a:spcAft>
                      </a:pPr>
                      <a:r>
                        <a:rPr lang="en-US" sz="900" b="1" dirty="0" err="1">
                          <a:latin typeface="Cambria" pitchFamily="18" charset="0"/>
                          <a:ea typeface="Cambria" pitchFamily="18" charset="0"/>
                        </a:rPr>
                        <a:t>Sahil</a:t>
                      </a:r>
                      <a:r>
                        <a:rPr lang="en-US" sz="900" b="1" dirty="0">
                          <a:latin typeface="Cambria" pitchFamily="18" charset="0"/>
                          <a:ea typeface="Cambria" pitchFamily="18" charset="0"/>
                        </a:rPr>
                        <a:t> </a:t>
                      </a:r>
                      <a:r>
                        <a:rPr lang="en-US" sz="900" b="1" dirty="0" err="1">
                          <a:latin typeface="Cambria" pitchFamily="18" charset="0"/>
                          <a:ea typeface="Cambria" pitchFamily="18" charset="0"/>
                        </a:rPr>
                        <a:t>Deshmukh</a:t>
                      </a:r>
                      <a:r>
                        <a:rPr lang="en-US" sz="900" b="1" dirty="0">
                          <a:latin typeface="Cambria" pitchFamily="18" charset="0"/>
                          <a:ea typeface="Cambria" pitchFamily="18" charset="0"/>
                        </a:rPr>
                        <a:t> (ECE)</a:t>
                      </a:r>
                    </a:p>
                    <a:p>
                      <a:pPr algn="ctr">
                        <a:lnSpc>
                          <a:spcPct val="150000"/>
                        </a:lnSpc>
                        <a:spcAft>
                          <a:spcPts val="0"/>
                        </a:spcAft>
                      </a:pPr>
                      <a:r>
                        <a:rPr lang="en-US" sz="900" b="1" dirty="0">
                          <a:latin typeface="Cambria" pitchFamily="18" charset="0"/>
                          <a:ea typeface="Cambria" pitchFamily="18" charset="0"/>
                        </a:rPr>
                        <a:t>+91 75594 34019</a:t>
                      </a:r>
                      <a:endParaRPr lang="en-US" sz="900" b="1" dirty="0">
                        <a:latin typeface="Cambria" pitchFamily="18" charset="0"/>
                        <a:ea typeface="Cambria" pitchFamily="18" charset="0"/>
                        <a:cs typeface="Times New Roman"/>
                      </a:endParaRPr>
                    </a:p>
                  </a:txBody>
                  <a:tcPr marL="61707" marR="61707" marT="0" marB="0"/>
                </a:tc>
                <a:extLst>
                  <a:ext uri="{0D108BD9-81ED-4DB2-BD59-A6C34878D82A}">
                    <a16:rowId xmlns:a16="http://schemas.microsoft.com/office/drawing/2014/main" val="1000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srcRect/>
          <a:stretch>
            <a:fillRect/>
          </a:stretch>
        </p:blipFill>
        <p:spPr bwMode="auto">
          <a:xfrm>
            <a:off x="174598" y="2128834"/>
            <a:ext cx="6532580" cy="3071833"/>
          </a:xfrm>
          <a:prstGeom prst="rect">
            <a:avLst/>
          </a:prstGeom>
          <a:noFill/>
          <a:ln w="9525">
            <a:noFill/>
            <a:miter lim="800000"/>
            <a:headEnd/>
            <a:tailEnd/>
          </a:ln>
          <a:effectLst/>
        </p:spPr>
      </p:pic>
      <p:sp>
        <p:nvSpPr>
          <p:cNvPr id="2" name="Title 1"/>
          <p:cNvSpPr>
            <a:spLocks noGrp="1"/>
          </p:cNvSpPr>
          <p:nvPr>
            <p:ph type="title"/>
          </p:nvPr>
        </p:nvSpPr>
        <p:spPr>
          <a:xfrm>
            <a:off x="103160" y="128569"/>
            <a:ext cx="7715304" cy="412353"/>
          </a:xfrm>
        </p:spPr>
        <p:txBody>
          <a:bodyPr>
            <a:normAutofit/>
          </a:bodyPr>
          <a:lstStyle/>
          <a:p>
            <a:pPr algn="l"/>
            <a:r>
              <a:rPr lang="en-IN" sz="1800" b="1" dirty="0">
                <a:latin typeface="Cambria" pitchFamily="18" charset="0"/>
                <a:ea typeface="Cambria" pitchFamily="18" charset="0"/>
              </a:rPr>
              <a:t>Contact us:</a:t>
            </a:r>
            <a:endParaRPr lang="en-US" sz="1800" b="1" dirty="0">
              <a:latin typeface="Cambria" pitchFamily="18" charset="0"/>
              <a:ea typeface="Cambria" pitchFamily="18" charset="0"/>
            </a:endParaRPr>
          </a:p>
        </p:txBody>
      </p:sp>
      <p:sp>
        <p:nvSpPr>
          <p:cNvPr id="6" name="Rectangle 5"/>
          <p:cNvSpPr/>
          <p:nvPr/>
        </p:nvSpPr>
        <p:spPr>
          <a:xfrm>
            <a:off x="3143272" y="766993"/>
            <a:ext cx="4675192" cy="861774"/>
          </a:xfrm>
          <a:prstGeom prst="rect">
            <a:avLst/>
          </a:prstGeom>
        </p:spPr>
        <p:txBody>
          <a:bodyPr wrap="square">
            <a:spAutoFit/>
          </a:bodyPr>
          <a:lstStyle/>
          <a:p>
            <a:pPr>
              <a:buNone/>
            </a:pPr>
            <a:r>
              <a:rPr lang="en-US" sz="1200" b="1" dirty="0">
                <a:latin typeface="Cambria" pitchFamily="18" charset="0"/>
                <a:ea typeface="Cambria" pitchFamily="18" charset="0"/>
              </a:rPr>
              <a:t>Address</a:t>
            </a:r>
            <a:r>
              <a:rPr lang="en-US" sz="1200" dirty="0">
                <a:latin typeface="Cambria" pitchFamily="18" charset="0"/>
                <a:ea typeface="Cambria" pitchFamily="18" charset="0"/>
              </a:rPr>
              <a:t>:</a:t>
            </a:r>
          </a:p>
          <a:p>
            <a:pPr>
              <a:buNone/>
            </a:pPr>
            <a:r>
              <a:rPr lang="en-US" sz="1200" dirty="0">
                <a:latin typeface="Cambria" pitchFamily="18" charset="0"/>
                <a:ea typeface="Cambria" pitchFamily="18" charset="0"/>
              </a:rPr>
              <a:t>Indian Institute of Information Technology Nagpur,</a:t>
            </a:r>
          </a:p>
          <a:p>
            <a:pPr>
              <a:buNone/>
            </a:pPr>
            <a:r>
              <a:rPr lang="en-US" sz="1200" dirty="0">
                <a:latin typeface="Cambria" pitchFamily="18" charset="0"/>
                <a:ea typeface="Cambria" pitchFamily="18" charset="0"/>
              </a:rPr>
              <a:t>BSNL - Regional Telecom Training Center, Near TV Tower or Beside </a:t>
            </a:r>
            <a:r>
              <a:rPr lang="en-US" sz="1200" dirty="0" err="1">
                <a:latin typeface="Cambria" pitchFamily="18" charset="0"/>
                <a:ea typeface="Cambria" pitchFamily="18" charset="0"/>
              </a:rPr>
              <a:t>Balaji</a:t>
            </a:r>
            <a:r>
              <a:rPr lang="en-US" sz="1200" dirty="0">
                <a:latin typeface="Cambria" pitchFamily="18" charset="0"/>
                <a:ea typeface="Cambria" pitchFamily="18" charset="0"/>
              </a:rPr>
              <a:t> Temple, Seminary Hills, Nagpur, Maharashtra – 440006</a:t>
            </a:r>
          </a:p>
        </p:txBody>
      </p:sp>
      <p:sp>
        <p:nvSpPr>
          <p:cNvPr id="8" name="Rectangle 7"/>
          <p:cNvSpPr/>
          <p:nvPr/>
        </p:nvSpPr>
        <p:spPr>
          <a:xfrm>
            <a:off x="103160" y="797770"/>
            <a:ext cx="3675060" cy="830997"/>
          </a:xfrm>
          <a:prstGeom prst="rect">
            <a:avLst/>
          </a:prstGeom>
        </p:spPr>
        <p:txBody>
          <a:bodyPr wrap="square">
            <a:spAutoFit/>
          </a:bodyPr>
          <a:lstStyle/>
          <a:p>
            <a:pPr fontAlgn="base"/>
            <a:r>
              <a:rPr lang="en-GB" sz="1200" b="1" dirty="0">
                <a:latin typeface="Cambria" pitchFamily="18" charset="0"/>
                <a:ea typeface="Cambria" pitchFamily="18" charset="0"/>
              </a:rPr>
              <a:t>Mr. </a:t>
            </a:r>
            <a:r>
              <a:rPr lang="en-GB" sz="1200" b="1" dirty="0" err="1">
                <a:latin typeface="Cambria" pitchFamily="18" charset="0"/>
                <a:ea typeface="Cambria" pitchFamily="18" charset="0"/>
              </a:rPr>
              <a:t>Harshad</a:t>
            </a:r>
            <a:r>
              <a:rPr lang="en-GB" sz="1200" b="1" dirty="0">
                <a:latin typeface="Cambria" pitchFamily="18" charset="0"/>
                <a:ea typeface="Cambria" pitchFamily="18" charset="0"/>
              </a:rPr>
              <a:t> </a:t>
            </a:r>
            <a:r>
              <a:rPr lang="en-GB" sz="1200" b="1" dirty="0" err="1">
                <a:latin typeface="Cambria" pitchFamily="18" charset="0"/>
                <a:ea typeface="Cambria" pitchFamily="18" charset="0"/>
              </a:rPr>
              <a:t>Panse</a:t>
            </a:r>
            <a:endParaRPr lang="en-GB" sz="1200" b="1" dirty="0">
              <a:latin typeface="Cambria" pitchFamily="18" charset="0"/>
              <a:ea typeface="Cambria" pitchFamily="18" charset="0"/>
            </a:endParaRPr>
          </a:p>
          <a:p>
            <a:r>
              <a:rPr lang="en-GB" sz="1200" dirty="0">
                <a:latin typeface="Cambria" pitchFamily="18" charset="0"/>
                <a:ea typeface="Cambria" pitchFamily="18" charset="0"/>
              </a:rPr>
              <a:t>Sr. Office Associate T&amp;P </a:t>
            </a:r>
          </a:p>
          <a:p>
            <a:r>
              <a:rPr lang="en-GB" sz="1200" dirty="0">
                <a:latin typeface="Cambria" pitchFamily="18" charset="0"/>
                <a:ea typeface="Cambria" pitchFamily="18" charset="0"/>
              </a:rPr>
              <a:t>Mobile: (+91) 92255 31185</a:t>
            </a:r>
          </a:p>
          <a:p>
            <a:r>
              <a:rPr lang="en-GB" sz="1200" dirty="0">
                <a:latin typeface="Cambria" pitchFamily="18" charset="0"/>
                <a:ea typeface="Cambria" pitchFamily="18" charset="0"/>
              </a:rPr>
              <a:t>Email: </a:t>
            </a:r>
            <a:r>
              <a:rPr lang="en-GB" sz="1200" dirty="0">
                <a:latin typeface="Cambria" pitchFamily="18" charset="0"/>
                <a:ea typeface="Cambria" pitchFamily="18" charset="0"/>
                <a:hlinkClick r:id="rId4"/>
              </a:rPr>
              <a:t>tnp@iiitn.ac.in</a:t>
            </a:r>
            <a:r>
              <a:rPr lang="en-GB" sz="1200" dirty="0">
                <a:latin typeface="Cambria" pitchFamily="18" charset="0"/>
                <a:ea typeface="Cambria" pitchFamily="18" charset="0"/>
              </a:rPr>
              <a:t> / </a:t>
            </a:r>
            <a:r>
              <a:rPr lang="en-GB" sz="1200" u="sng" dirty="0">
                <a:latin typeface="Cambria" pitchFamily="18" charset="0"/>
                <a:ea typeface="Cambria" pitchFamily="18" charset="0"/>
                <a:hlinkClick r:id="rId5"/>
              </a:rPr>
              <a:t>iiitntnp@gmail.com</a:t>
            </a:r>
            <a:endParaRPr lang="en-US" sz="1200" dirty="0">
              <a:latin typeface="Cambria" pitchFamily="18" charset="0"/>
              <a:ea typeface="Cambria" pitchFamily="18" charset="0"/>
            </a:endParaRPr>
          </a:p>
        </p:txBody>
      </p:sp>
      <p:pic>
        <p:nvPicPr>
          <p:cNvPr id="2050" name="Picture 2" descr="https://lh3.googleusercontent.com/h_N95OeAQ1pbW7Zz1ZG-Nzkpw-2Qre6XDWuQJ2_WlAjmh-mN7wu7oEL9nUE0Zrn7kWsIGHHcAxt8u3cz1Nnu4wpl2EWZ3_FcBC6_P0E2lFPIcK1ZFvcJN5CtnlqSLYu0M7FDapvDZIM"/>
          <p:cNvPicPr>
            <a:picLocks noChangeAspect="1" noChangeArrowheads="1"/>
          </p:cNvPicPr>
          <p:nvPr/>
        </p:nvPicPr>
        <p:blipFill>
          <a:blip r:embed="rId6" cstate="print"/>
          <a:srcRect/>
          <a:stretch>
            <a:fillRect/>
          </a:stretch>
        </p:blipFill>
        <p:spPr bwMode="auto">
          <a:xfrm>
            <a:off x="6746894" y="2128833"/>
            <a:ext cx="1000132" cy="135732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74598" y="-1"/>
            <a:ext cx="3500462" cy="5400675"/>
          </a:xfrm>
        </p:spPr>
        <p:txBody>
          <a:bodyPr>
            <a:noAutofit/>
          </a:bodyPr>
          <a:lstStyle/>
          <a:p>
            <a:pPr algn="just"/>
            <a:endParaRPr lang="en-GB" sz="1000" b="1" dirty="0">
              <a:latin typeface="Cambria" pitchFamily="18" charset="0"/>
              <a:ea typeface="Cambria" pitchFamily="18" charset="0"/>
            </a:endParaRPr>
          </a:p>
          <a:p>
            <a:pPr algn="just">
              <a:buNone/>
            </a:pPr>
            <a:r>
              <a:rPr lang="en-GB" sz="1400" b="1" dirty="0">
                <a:latin typeface="Cambria" pitchFamily="18" charset="0"/>
                <a:ea typeface="Cambria" pitchFamily="18" charset="0"/>
              </a:rPr>
              <a:t>     </a:t>
            </a:r>
            <a:endParaRPr lang="en-GB" sz="1000" dirty="0">
              <a:latin typeface="Cambria" pitchFamily="18" charset="0"/>
              <a:ea typeface="Cambria" pitchFamily="18" charset="0"/>
            </a:endParaRPr>
          </a:p>
        </p:txBody>
      </p:sp>
      <p:sp>
        <p:nvSpPr>
          <p:cNvPr id="5" name="Content Placeholder 2"/>
          <p:cNvSpPr txBox="1">
            <a:spLocks/>
          </p:cNvSpPr>
          <p:nvPr/>
        </p:nvSpPr>
        <p:spPr>
          <a:xfrm>
            <a:off x="4103688" y="271445"/>
            <a:ext cx="3571900" cy="2571768"/>
          </a:xfrm>
          <a:prstGeom prst="rect">
            <a:avLst/>
          </a:prstGeom>
        </p:spPr>
        <p:txBody>
          <a:bodyPr vert="horz" lIns="76093" tIns="38046" rIns="76093" bIns="38046" rtlCol="0">
            <a:noAutofit/>
          </a:bodyPr>
          <a:lstStyle/>
          <a:p>
            <a:pPr marL="179388" marR="0" lvl="0" indent="0" algn="just" defTabSz="760917" rtl="0" eaLnBrk="1" fontAlgn="auto" latinLnBrk="0" hangingPunct="1">
              <a:lnSpc>
                <a:spcPct val="100000"/>
              </a:lnSpc>
              <a:spcBef>
                <a:spcPct val="20000"/>
              </a:spcBef>
              <a:spcAft>
                <a:spcPts val="0"/>
              </a:spcAft>
              <a:buClrTx/>
              <a:buSzTx/>
              <a:buFont typeface="Arial" pitchFamily="34" charset="0"/>
              <a:buNone/>
              <a:tabLst/>
              <a:defRPr/>
            </a:pPr>
            <a:endParaRPr kumimoji="0" lang="en-GB" sz="1100" b="0" i="0" u="none" strike="noStrike" kern="1200" cap="none" spc="0" normalizeH="0" baseline="0" noProof="0" dirty="0">
              <a:ln>
                <a:noFill/>
              </a:ln>
              <a:solidFill>
                <a:schemeClr val="tx1"/>
              </a:solidFill>
              <a:effectLst/>
              <a:uLnTx/>
              <a:uFillTx/>
              <a:latin typeface="Cambria" pitchFamily="18" charset="0"/>
              <a:ea typeface="Cambria" pitchFamily="18" charset="0"/>
            </a:endParaRPr>
          </a:p>
        </p:txBody>
      </p:sp>
      <p:sp>
        <p:nvSpPr>
          <p:cNvPr id="6" name="Content Placeholder 2"/>
          <p:cNvSpPr txBox="1">
            <a:spLocks/>
          </p:cNvSpPr>
          <p:nvPr/>
        </p:nvSpPr>
        <p:spPr>
          <a:xfrm>
            <a:off x="4103688" y="2986089"/>
            <a:ext cx="3571900" cy="1785950"/>
          </a:xfrm>
          <a:prstGeom prst="rect">
            <a:avLst/>
          </a:prstGeom>
        </p:spPr>
        <p:txBody>
          <a:bodyPr vert="horz" lIns="76093" tIns="38046" rIns="76093" bIns="38046" rtlCol="0">
            <a:noAutofit/>
          </a:bodyPr>
          <a:lstStyle/>
          <a:p>
            <a:pPr algn="ctr"/>
            <a:endParaRPr lang="en-US" sz="1100" dirty="0">
              <a:latin typeface="Bahnschrift Light SemiCondensed" pitchFamily="34" charset="0"/>
            </a:endParaRPr>
          </a:p>
          <a:p>
            <a:pPr marL="179388" marR="0" lvl="0" indent="0" algn="l" defTabSz="760917" rtl="0" eaLnBrk="1" fontAlgn="auto" latinLnBrk="0" hangingPunct="1">
              <a:lnSpc>
                <a:spcPct val="100000"/>
              </a:lnSpc>
              <a:spcBef>
                <a:spcPct val="20000"/>
              </a:spcBef>
              <a:spcAft>
                <a:spcPts val="0"/>
              </a:spcAft>
              <a:buClrTx/>
              <a:buSzTx/>
              <a:buFont typeface="Arial" pitchFamily="34" charset="0"/>
              <a:buNone/>
              <a:tabLst/>
              <a:defRPr/>
            </a:pPr>
            <a:endParaRPr kumimoji="0" lang="en-GB" sz="1100" b="0" i="0" u="none" strike="noStrike" kern="1200" cap="none" spc="0" normalizeH="0" baseline="0" noProof="0" dirty="0">
              <a:ln>
                <a:noFill/>
              </a:ln>
              <a:solidFill>
                <a:schemeClr val="tx1"/>
              </a:solidFill>
              <a:effectLst/>
              <a:uLnTx/>
              <a:uFillTx/>
              <a:latin typeface="Bahnschrift Light SemiCondensed" pitchFamily="34" charset="0"/>
            </a:endParaRPr>
          </a:p>
        </p:txBody>
      </p:sp>
      <p:sp>
        <p:nvSpPr>
          <p:cNvPr id="10" name="Rounded Rectangle 9"/>
          <p:cNvSpPr/>
          <p:nvPr/>
        </p:nvSpPr>
        <p:spPr>
          <a:xfrm>
            <a:off x="103160" y="128569"/>
            <a:ext cx="3857652" cy="5143536"/>
          </a:xfrm>
          <a:prstGeom prst="roundRect">
            <a:avLst>
              <a:gd name="adj" fmla="val 562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buNone/>
            </a:pPr>
            <a:r>
              <a:rPr lang="en-GB" sz="1400" b="1" dirty="0">
                <a:latin typeface="Cambria" pitchFamily="18" charset="0"/>
                <a:ea typeface="Cambria" pitchFamily="18" charset="0"/>
              </a:rPr>
              <a:t>About Us </a:t>
            </a:r>
          </a:p>
          <a:p>
            <a:pPr>
              <a:buNone/>
            </a:pPr>
            <a:endParaRPr lang="en-GB" sz="1000" b="1" dirty="0">
              <a:latin typeface="Cambria" pitchFamily="18" charset="0"/>
              <a:ea typeface="Cambria" pitchFamily="18" charset="0"/>
            </a:endParaRPr>
          </a:p>
          <a:p>
            <a:pPr>
              <a:buNone/>
            </a:pPr>
            <a:r>
              <a:rPr lang="en-GB" sz="1000" b="1" dirty="0">
                <a:latin typeface="Cambria" pitchFamily="18" charset="0"/>
                <a:ea typeface="Cambria" pitchFamily="18" charset="0"/>
              </a:rPr>
              <a:t>INDIAN INSTITUTE OF INFORMATION TECHNOLOGY NAGPUR (IIITN)</a:t>
            </a:r>
            <a:r>
              <a:rPr lang="en-GB" sz="1000" dirty="0">
                <a:latin typeface="Cambria" pitchFamily="18" charset="0"/>
                <a:ea typeface="Cambria" pitchFamily="18" charset="0"/>
              </a:rPr>
              <a:t> is one of the twenty Indian Institutes</a:t>
            </a:r>
          </a:p>
          <a:p>
            <a:pPr>
              <a:buNone/>
            </a:pPr>
            <a:r>
              <a:rPr lang="en-GB" sz="1000" dirty="0">
                <a:latin typeface="Cambria" pitchFamily="18" charset="0"/>
                <a:ea typeface="Cambria" pitchFamily="18" charset="0"/>
              </a:rPr>
              <a:t>of Information Technology in India. It is set up with the objective</a:t>
            </a:r>
          </a:p>
          <a:p>
            <a:pPr>
              <a:buNone/>
            </a:pPr>
            <a:r>
              <a:rPr lang="en-GB" sz="1000" dirty="0">
                <a:latin typeface="Cambria" pitchFamily="18" charset="0"/>
                <a:ea typeface="Cambria" pitchFamily="18" charset="0"/>
              </a:rPr>
              <a:t> of making available facilities for higher education, research</a:t>
            </a:r>
          </a:p>
          <a:p>
            <a:pPr>
              <a:buNone/>
            </a:pPr>
            <a:r>
              <a:rPr lang="en-GB" sz="1000" dirty="0">
                <a:latin typeface="Cambria" pitchFamily="18" charset="0"/>
                <a:ea typeface="Cambria" pitchFamily="18" charset="0"/>
              </a:rPr>
              <a:t>and training in various fields of Information Technology. </a:t>
            </a:r>
            <a:br>
              <a:rPr lang="en-GB" sz="1000" dirty="0">
                <a:latin typeface="Cambria" pitchFamily="18" charset="0"/>
                <a:ea typeface="Cambria" pitchFamily="18" charset="0"/>
              </a:rPr>
            </a:br>
            <a:br>
              <a:rPr lang="en-GB" sz="1000" dirty="0">
                <a:latin typeface="Cambria" pitchFamily="18" charset="0"/>
                <a:ea typeface="Cambria" pitchFamily="18" charset="0"/>
              </a:rPr>
            </a:br>
            <a:r>
              <a:rPr lang="en-GB" sz="1000" dirty="0">
                <a:latin typeface="Cambria" pitchFamily="18" charset="0"/>
                <a:ea typeface="Cambria" pitchFamily="18" charset="0"/>
              </a:rPr>
              <a:t>Established in the year 2016 by the Ministry of Human Resources Development (MHRD), Government of India, and TCS as industry partner to address the challenges faced by the Indian IT industry and growth of the domestic IT market. </a:t>
            </a:r>
          </a:p>
          <a:p>
            <a:pPr>
              <a:buNone/>
            </a:pPr>
            <a:endParaRPr lang="en-GB" sz="1000" dirty="0">
              <a:latin typeface="Cambria" pitchFamily="18" charset="0"/>
              <a:ea typeface="Cambria" pitchFamily="18" charset="0"/>
            </a:endParaRPr>
          </a:p>
          <a:p>
            <a:pPr>
              <a:buNone/>
            </a:pPr>
            <a:r>
              <a:rPr lang="en-GB" sz="1000" dirty="0">
                <a:latin typeface="Cambria" pitchFamily="18" charset="0"/>
                <a:ea typeface="Cambria" pitchFamily="18" charset="0"/>
              </a:rPr>
              <a:t>It is declared as an Institute of National Importance by an Act of Parliament – “</a:t>
            </a:r>
            <a:r>
              <a:rPr lang="en-GB" sz="1000" b="1" i="1" dirty="0">
                <a:latin typeface="Cambria" pitchFamily="18" charset="0"/>
                <a:ea typeface="Cambria" pitchFamily="18" charset="0"/>
              </a:rPr>
              <a:t>The Indian Institutes of Information Technology (Public-Private Partnership) 2017</a:t>
            </a:r>
            <a:r>
              <a:rPr lang="en-GB" sz="1000" dirty="0">
                <a:latin typeface="Cambria" pitchFamily="18" charset="0"/>
                <a:ea typeface="Cambria" pitchFamily="18" charset="0"/>
              </a:rPr>
              <a:t>”. </a:t>
            </a:r>
            <a:br>
              <a:rPr lang="en-GB" sz="1000" dirty="0">
                <a:latin typeface="Cambria" pitchFamily="18" charset="0"/>
                <a:ea typeface="Cambria" pitchFamily="18" charset="0"/>
              </a:rPr>
            </a:br>
            <a:r>
              <a:rPr lang="en-GB" sz="1000" dirty="0">
                <a:latin typeface="Cambria" pitchFamily="18" charset="0"/>
                <a:ea typeface="Cambria" pitchFamily="18" charset="0"/>
              </a:rPr>
              <a:t> </a:t>
            </a:r>
            <a:br>
              <a:rPr lang="en-GB" sz="1000" dirty="0">
                <a:latin typeface="Cambria" pitchFamily="18" charset="0"/>
                <a:ea typeface="Cambria" pitchFamily="18" charset="0"/>
              </a:rPr>
            </a:br>
            <a:r>
              <a:rPr lang="en-GB" sz="1000" dirty="0">
                <a:latin typeface="Cambria" pitchFamily="18" charset="0"/>
                <a:ea typeface="Cambria" pitchFamily="18" charset="0"/>
              </a:rPr>
              <a:t>The Institute is committed to get itself recognized as a leader in Information Technology related Science and Engineering. It wishes to establish a firm foundation for education and research with a high-quality faculty base and having a vision to be the fountainhead of new ideas and innovations in Science and Technology. IIIT Nagpur strives to create an ambience in which new ideas, research and scholarship flourish and from which the leaders and innovators and IT-entrepreneurs of tomorrow emerge.</a:t>
            </a:r>
          </a:p>
          <a:p>
            <a:pPr marL="179388" indent="0">
              <a:buNone/>
            </a:pPr>
            <a:endParaRPr lang="en-GB" sz="1000" dirty="0">
              <a:latin typeface="Cambria" pitchFamily="18" charset="0"/>
              <a:ea typeface="Cambria" pitchFamily="18" charset="0"/>
            </a:endParaRPr>
          </a:p>
        </p:txBody>
      </p:sp>
      <p:sp>
        <p:nvSpPr>
          <p:cNvPr id="11" name="Rounded Rectangle 10"/>
          <p:cNvSpPr/>
          <p:nvPr/>
        </p:nvSpPr>
        <p:spPr>
          <a:xfrm>
            <a:off x="4032250" y="128569"/>
            <a:ext cx="3786214" cy="5143536"/>
          </a:xfrm>
          <a:prstGeom prst="roundRect">
            <a:avLst>
              <a:gd name="adj" fmla="val 562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latin typeface="Cambria" pitchFamily="18" charset="0"/>
                <a:ea typeface="Cambria" pitchFamily="18" charset="0"/>
              </a:rPr>
              <a:t>Our Vision</a:t>
            </a:r>
          </a:p>
          <a:p>
            <a:pPr algn="just"/>
            <a:endParaRPr lang="en-US" sz="1100" b="1" dirty="0">
              <a:latin typeface="Cambria" pitchFamily="18" charset="0"/>
              <a:ea typeface="Cambria" pitchFamily="18" charset="0"/>
            </a:endParaRPr>
          </a:p>
          <a:p>
            <a:pPr algn="just"/>
            <a:r>
              <a:rPr lang="en-US" sz="1000" i="1" dirty="0">
                <a:latin typeface="Cambria" pitchFamily="18" charset="0"/>
                <a:ea typeface="Cambria" pitchFamily="18" charset="0"/>
              </a:rPr>
              <a:t>“To advance new knowledge and innovation in Information Technology and allied fields to power the nation to the forefront in the global context”</a:t>
            </a:r>
          </a:p>
          <a:p>
            <a:pPr algn="just"/>
            <a:endParaRPr lang="en-IN" sz="1100" i="1" dirty="0">
              <a:latin typeface="Cambria" pitchFamily="18" charset="0"/>
              <a:ea typeface="Cambria" pitchFamily="18" charset="0"/>
            </a:endParaRPr>
          </a:p>
          <a:p>
            <a:pPr algn="just"/>
            <a:endParaRPr lang="en-US" sz="1100" i="1" dirty="0">
              <a:latin typeface="Cambria" pitchFamily="18" charset="0"/>
              <a:ea typeface="Cambria" pitchFamily="18" charset="0"/>
            </a:endParaRPr>
          </a:p>
          <a:p>
            <a:pPr algn="ctr"/>
            <a:r>
              <a:rPr lang="en-US" sz="1400" b="1" dirty="0">
                <a:latin typeface="Cambria" pitchFamily="18" charset="0"/>
                <a:ea typeface="Cambria" pitchFamily="18" charset="0"/>
              </a:rPr>
              <a:t>Our Mission</a:t>
            </a:r>
          </a:p>
          <a:p>
            <a:pPr algn="just"/>
            <a:endParaRPr lang="en-US" sz="1100" b="1" dirty="0">
              <a:latin typeface="Cambria" pitchFamily="18" charset="0"/>
              <a:ea typeface="Cambria" pitchFamily="18" charset="0"/>
            </a:endParaRPr>
          </a:p>
          <a:p>
            <a:pPr algn="just"/>
            <a:r>
              <a:rPr lang="en-US" sz="1100" i="1" dirty="0">
                <a:latin typeface="Cambria" pitchFamily="18" charset="0"/>
                <a:ea typeface="Cambria" pitchFamily="18" charset="0"/>
              </a:rPr>
              <a:t>“</a:t>
            </a:r>
            <a:r>
              <a:rPr lang="en-US" sz="1000" i="1" dirty="0">
                <a:latin typeface="Cambria" pitchFamily="18" charset="0"/>
                <a:ea typeface="Cambria" pitchFamily="18" charset="0"/>
              </a:rPr>
              <a:t>The mission of IIITN is to develop competent and capable youth imbued with the spirit of innovation and entrepreneurship with the social and environmental orientation to meet the knowledge needs of the country and provide global leadership in Information Technology and allied fields.”</a:t>
            </a:r>
          </a:p>
          <a:p>
            <a:pPr algn="just"/>
            <a:endParaRPr lang="en-IN" sz="1000" i="1" dirty="0">
              <a:latin typeface="Cambria" pitchFamily="18" charset="0"/>
              <a:ea typeface="Cambria" pitchFamily="18" charset="0"/>
            </a:endParaRPr>
          </a:p>
          <a:p>
            <a:pPr algn="just"/>
            <a:endParaRPr lang="en-IN" sz="1000" i="1" dirty="0">
              <a:latin typeface="Cambria" pitchFamily="18" charset="0"/>
              <a:ea typeface="Cambria" pitchFamily="18" charset="0"/>
            </a:endParaRPr>
          </a:p>
          <a:p>
            <a:pPr algn="ctr"/>
            <a:r>
              <a:rPr lang="en-US" sz="1400" b="1" dirty="0">
                <a:latin typeface="Cambria" pitchFamily="18" charset="0"/>
                <a:ea typeface="Cambria" pitchFamily="18" charset="0"/>
              </a:rPr>
              <a:t> Our Partners</a:t>
            </a:r>
          </a:p>
          <a:p>
            <a:pPr algn="just"/>
            <a:endParaRPr lang="en-IN" sz="1100" b="1" dirty="0">
              <a:latin typeface="Cambria" pitchFamily="18" charset="0"/>
              <a:ea typeface="Cambria" pitchFamily="18" charset="0"/>
            </a:endParaRPr>
          </a:p>
          <a:p>
            <a:pPr algn="just"/>
            <a:endParaRPr lang="en-IN" sz="1100" b="1" dirty="0">
              <a:latin typeface="Cambria" pitchFamily="18" charset="0"/>
              <a:ea typeface="Cambria" pitchFamily="18" charset="0"/>
            </a:endParaRPr>
          </a:p>
          <a:p>
            <a:pPr algn="just"/>
            <a:endParaRPr lang="en-US" sz="1100" b="1" dirty="0">
              <a:latin typeface="Cambria" pitchFamily="18" charset="0"/>
              <a:ea typeface="Cambria" pitchFamily="18" charset="0"/>
            </a:endParaRPr>
          </a:p>
          <a:p>
            <a:pPr algn="just"/>
            <a:endParaRPr lang="en-IN" sz="1100" b="1" dirty="0">
              <a:latin typeface="Cambria" pitchFamily="18" charset="0"/>
              <a:ea typeface="Cambria" pitchFamily="18" charset="0"/>
            </a:endParaRPr>
          </a:p>
          <a:p>
            <a:pPr algn="just"/>
            <a:endParaRPr lang="en-US" sz="1100" b="1" dirty="0">
              <a:latin typeface="Cambria" pitchFamily="18" charset="0"/>
              <a:ea typeface="Cambria" pitchFamily="18" charset="0"/>
            </a:endParaRPr>
          </a:p>
          <a:p>
            <a:pPr algn="just"/>
            <a:endParaRPr lang="en-US" sz="1100" i="1" dirty="0">
              <a:latin typeface="Cambria" pitchFamily="18" charset="0"/>
              <a:ea typeface="Cambria" pitchFamily="18" charset="0"/>
            </a:endParaRPr>
          </a:p>
          <a:p>
            <a:pPr marL="179388" lvl="0" algn="just" defTabSz="760917">
              <a:spcBef>
                <a:spcPct val="20000"/>
              </a:spcBef>
              <a:defRPr/>
            </a:pPr>
            <a:endParaRPr lang="en-GB" sz="1100" dirty="0">
              <a:solidFill>
                <a:schemeClr val="tx1"/>
              </a:solidFill>
              <a:latin typeface="Cambria" pitchFamily="18" charset="0"/>
              <a:ea typeface="Cambria" pitchFamily="18" charset="0"/>
            </a:endParaRPr>
          </a:p>
        </p:txBody>
      </p:sp>
      <p:pic>
        <p:nvPicPr>
          <p:cNvPr id="12" name="Picture 11" descr="MahaShashan.jpg"/>
          <p:cNvPicPr/>
          <p:nvPr/>
        </p:nvPicPr>
        <p:blipFill>
          <a:blip r:embed="rId3" cstate="print"/>
          <a:stretch>
            <a:fillRect/>
          </a:stretch>
        </p:blipFill>
        <p:spPr>
          <a:xfrm>
            <a:off x="4532316" y="3700469"/>
            <a:ext cx="1428760" cy="1214446"/>
          </a:xfrm>
          <a:prstGeom prst="rect">
            <a:avLst/>
          </a:prstGeom>
          <a:ln>
            <a:solidFill>
              <a:schemeClr val="accent1"/>
            </a:solidFill>
          </a:ln>
        </p:spPr>
      </p:pic>
      <p:pic>
        <p:nvPicPr>
          <p:cNvPr id="13" name="Picture 12" descr="TCS 4.PNG"/>
          <p:cNvPicPr/>
          <p:nvPr/>
        </p:nvPicPr>
        <p:blipFill>
          <a:blip r:embed="rId4"/>
          <a:stretch>
            <a:fillRect/>
          </a:stretch>
        </p:blipFill>
        <p:spPr>
          <a:xfrm>
            <a:off x="6032514" y="3700469"/>
            <a:ext cx="1428760" cy="1214446"/>
          </a:xfrm>
          <a:prstGeom prst="rect">
            <a:avLst/>
          </a:prstGeom>
          <a:ln>
            <a:solidFill>
              <a:schemeClr val="accent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4664" y="271445"/>
            <a:ext cx="6643734" cy="4429156"/>
          </a:xfrm>
        </p:spPr>
        <p:txBody>
          <a:bodyPr>
            <a:noAutofit/>
          </a:bodyPr>
          <a:lstStyle/>
          <a:p>
            <a:pPr algn="just">
              <a:buNone/>
            </a:pPr>
            <a:r>
              <a:rPr lang="en-GB" sz="1400" b="1" dirty="0">
                <a:latin typeface="Cambria" pitchFamily="18" charset="0"/>
                <a:ea typeface="Cambria" pitchFamily="18" charset="0"/>
              </a:rPr>
              <a:t> 	</a:t>
            </a:r>
            <a:endParaRPr lang="en-US" sz="1000" dirty="0">
              <a:latin typeface="Cambria" pitchFamily="18" charset="0"/>
              <a:ea typeface="Cambria" pitchFamily="18" charset="0"/>
            </a:endParaRPr>
          </a:p>
        </p:txBody>
      </p:sp>
      <p:sp>
        <p:nvSpPr>
          <p:cNvPr id="4" name="Rounded Rectangle 3"/>
          <p:cNvSpPr/>
          <p:nvPr/>
        </p:nvSpPr>
        <p:spPr>
          <a:xfrm>
            <a:off x="103160" y="128569"/>
            <a:ext cx="7715304" cy="5143536"/>
          </a:xfrm>
          <a:prstGeom prst="roundRect">
            <a:avLst>
              <a:gd name="adj" fmla="val 456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buNone/>
            </a:pPr>
            <a:r>
              <a:rPr lang="en-GB" sz="1400" b="1" dirty="0">
                <a:latin typeface="Cambria" pitchFamily="18" charset="0"/>
                <a:ea typeface="Cambria" pitchFamily="18" charset="0"/>
              </a:rPr>
              <a:t>Administration</a:t>
            </a:r>
          </a:p>
          <a:p>
            <a:pPr>
              <a:buNone/>
            </a:pPr>
            <a:br>
              <a:rPr lang="en-GB" sz="1100" dirty="0">
                <a:latin typeface="Cambria" pitchFamily="18" charset="0"/>
                <a:ea typeface="Cambria" pitchFamily="18" charset="0"/>
              </a:rPr>
            </a:br>
            <a:r>
              <a:rPr lang="en-GB" sz="1100" b="1" dirty="0">
                <a:latin typeface="Cambria" pitchFamily="18" charset="0"/>
                <a:ea typeface="Cambria" pitchFamily="18" charset="0"/>
              </a:rPr>
              <a:t>Director - Dr. O.G. </a:t>
            </a:r>
            <a:r>
              <a:rPr lang="en-GB" sz="1100" b="1" dirty="0" err="1">
                <a:latin typeface="Cambria" pitchFamily="18" charset="0"/>
                <a:ea typeface="Cambria" pitchFamily="18" charset="0"/>
              </a:rPr>
              <a:t>Kakde</a:t>
            </a:r>
            <a:endParaRPr lang="en-GB" sz="1100" b="1" dirty="0">
              <a:latin typeface="Cambria" pitchFamily="18" charset="0"/>
              <a:ea typeface="Cambria" pitchFamily="18" charset="0"/>
            </a:endParaRPr>
          </a:p>
          <a:p>
            <a:pPr>
              <a:buNone/>
            </a:pPr>
            <a:r>
              <a:rPr lang="en-GB" sz="1000" dirty="0">
                <a:latin typeface="Cambria" pitchFamily="18" charset="0"/>
                <a:ea typeface="Cambria" pitchFamily="18" charset="0"/>
              </a:rPr>
              <a:t>	</a:t>
            </a:r>
          </a:p>
          <a:p>
            <a:pPr>
              <a:buNone/>
            </a:pPr>
            <a:r>
              <a:rPr lang="en-GB" sz="1000" dirty="0">
                <a:latin typeface="Cambria" pitchFamily="18" charset="0"/>
                <a:ea typeface="Cambria" pitchFamily="18" charset="0"/>
              </a:rPr>
              <a:t>He has worked as Director – VJTI Mumbai, Dean (Research and Consultancy)  and Head CSE and Electronics Department at VNIT Nagpur. He has got extensive experience of 30 years in Academics, Research and Guidance, and General Administration. He is a graduate from VNIT and post graduate from IIT-Bombay. He holds </a:t>
            </a:r>
            <a:r>
              <a:rPr lang="en-GB" sz="1000" dirty="0" err="1">
                <a:latin typeface="Cambria" pitchFamily="18" charset="0"/>
                <a:ea typeface="Cambria" pitchFamily="18" charset="0"/>
              </a:rPr>
              <a:t>Ph.D</a:t>
            </a:r>
            <a:r>
              <a:rPr lang="en-GB" sz="1000" dirty="0">
                <a:latin typeface="Cambria" pitchFamily="18" charset="0"/>
                <a:ea typeface="Cambria" pitchFamily="18" charset="0"/>
              </a:rPr>
              <a:t> in Computer Science.</a:t>
            </a:r>
          </a:p>
          <a:p>
            <a:pPr>
              <a:buNone/>
            </a:pPr>
            <a:endParaRPr lang="en-GB" sz="1000" dirty="0">
              <a:latin typeface="Cambria" pitchFamily="18" charset="0"/>
              <a:ea typeface="Cambria" pitchFamily="18" charset="0"/>
            </a:endParaRPr>
          </a:p>
          <a:p>
            <a:pPr>
              <a:buNone/>
            </a:pPr>
            <a:br>
              <a:rPr lang="en-GB" sz="1100" dirty="0">
                <a:latin typeface="Cambria" pitchFamily="18" charset="0"/>
                <a:ea typeface="Cambria" pitchFamily="18" charset="0"/>
              </a:rPr>
            </a:br>
            <a:r>
              <a:rPr lang="en-GB" sz="1100" b="1" i="1" dirty="0">
                <a:latin typeface="Cambria" pitchFamily="18" charset="0"/>
                <a:ea typeface="Cambria" pitchFamily="18" charset="0"/>
              </a:rPr>
              <a:t>From Director’s Desk: </a:t>
            </a:r>
          </a:p>
          <a:p>
            <a:pPr>
              <a:buNone/>
            </a:pPr>
            <a:br>
              <a:rPr lang="en-GB" sz="1000" dirty="0">
                <a:latin typeface="Cambria" pitchFamily="18" charset="0"/>
                <a:ea typeface="Cambria" pitchFamily="18" charset="0"/>
              </a:rPr>
            </a:br>
            <a:r>
              <a:rPr lang="en-GB" sz="1000" i="1" dirty="0">
                <a:latin typeface="Cambria" pitchFamily="18" charset="0"/>
                <a:ea typeface="Cambria" pitchFamily="18" charset="0"/>
              </a:rPr>
              <a:t>“Within a short span of less than three years, IIIT Nagpur has started attracting talented students, who want to work on challenging problems in the field of Information Technology. IIIT Nagpur has also started attracting a good number of Industry professionals to pursue research in cutting edge technologies. We highly value our partnership with prospective recruiters and industry partners and</a:t>
            </a:r>
          </a:p>
          <a:p>
            <a:pPr>
              <a:buNone/>
            </a:pPr>
            <a:r>
              <a:rPr lang="en-GB" sz="1000" i="1" dirty="0">
                <a:latin typeface="Cambria" pitchFamily="18" charset="0"/>
                <a:ea typeface="Cambria" pitchFamily="18" charset="0"/>
              </a:rPr>
              <a:t>are committed to making your recruiting experience productive and positive. I hereby invite the employers to get the best workforce</a:t>
            </a:r>
          </a:p>
          <a:p>
            <a:pPr>
              <a:buNone/>
            </a:pPr>
            <a:r>
              <a:rPr lang="en-GB" sz="1000" i="1" dirty="0">
                <a:latin typeface="Cambria" pitchFamily="18" charset="0"/>
                <a:ea typeface="Cambria" pitchFamily="18" charset="0"/>
              </a:rPr>
              <a:t>you need from IIITN.”</a:t>
            </a:r>
          </a:p>
          <a:p>
            <a:pPr>
              <a:buNone/>
            </a:pPr>
            <a:endParaRPr lang="en-GB" sz="1000" i="1" dirty="0">
              <a:latin typeface="Cambria" pitchFamily="18" charset="0"/>
              <a:ea typeface="Cambria" pitchFamily="18" charset="0"/>
            </a:endParaRPr>
          </a:p>
          <a:p>
            <a:pPr>
              <a:buNone/>
            </a:pPr>
            <a:endParaRPr lang="en-GB" sz="1000" dirty="0">
              <a:latin typeface="Cambria" pitchFamily="18" charset="0"/>
              <a:ea typeface="Cambria" pitchFamily="18" charset="0"/>
            </a:endParaRPr>
          </a:p>
          <a:p>
            <a:pPr>
              <a:buNone/>
            </a:pPr>
            <a:endParaRPr lang="en-GB" sz="1100" dirty="0">
              <a:latin typeface="Cambria" pitchFamily="18" charset="0"/>
              <a:ea typeface="Cambria" pitchFamily="18" charset="0"/>
            </a:endParaRPr>
          </a:p>
          <a:p>
            <a:pPr>
              <a:buNone/>
            </a:pPr>
            <a:endParaRPr lang="en-GB" sz="1100" dirty="0">
              <a:latin typeface="Cambria" pitchFamily="18" charset="0"/>
              <a:ea typeface="Cambria" pitchFamily="18" charset="0"/>
            </a:endParaRPr>
          </a:p>
          <a:p>
            <a:pPr>
              <a:buNone/>
            </a:pPr>
            <a:br>
              <a:rPr lang="en-GB" sz="1100" dirty="0">
                <a:latin typeface="Cambria" pitchFamily="18" charset="0"/>
                <a:ea typeface="Cambria" pitchFamily="18" charset="0"/>
              </a:rPr>
            </a:br>
            <a:endParaRPr lang="en-GB" sz="1100" b="1" dirty="0">
              <a:latin typeface="Cambria" pitchFamily="18" charset="0"/>
              <a:ea typeface="Cambria" pitchFamily="18" charset="0"/>
            </a:endParaRPr>
          </a:p>
          <a:p>
            <a:pPr>
              <a:buNone/>
            </a:pPr>
            <a:r>
              <a:rPr lang="en-GB" sz="1100" b="1" dirty="0">
                <a:latin typeface="Cambria" pitchFamily="18" charset="0"/>
                <a:ea typeface="Cambria" pitchFamily="18" charset="0"/>
              </a:rPr>
              <a:t>		</a:t>
            </a:r>
          </a:p>
          <a:p>
            <a:pPr>
              <a:buNone/>
            </a:pPr>
            <a:endParaRPr lang="en-GB" sz="1100" b="1" dirty="0">
              <a:latin typeface="Cambria" pitchFamily="18" charset="0"/>
              <a:ea typeface="Cambria" pitchFamily="18" charset="0"/>
            </a:endParaRPr>
          </a:p>
          <a:p>
            <a:pPr>
              <a:buNone/>
            </a:pPr>
            <a:br>
              <a:rPr lang="en-GB" sz="1100" dirty="0">
                <a:latin typeface="Cambria" pitchFamily="18" charset="0"/>
                <a:ea typeface="Cambria" pitchFamily="18" charset="0"/>
              </a:rPr>
            </a:br>
            <a:br>
              <a:rPr lang="en-GB" sz="1000" dirty="0">
                <a:latin typeface="Cambria" pitchFamily="18" charset="0"/>
                <a:ea typeface="Cambria" pitchFamily="18" charset="0"/>
              </a:rPr>
            </a:br>
            <a:endParaRPr lang="en-US" sz="1000" dirty="0">
              <a:latin typeface="Cambria" pitchFamily="18" charset="0"/>
              <a:ea typeface="Cambria" pitchFamily="18" charset="0"/>
            </a:endParaRPr>
          </a:p>
        </p:txBody>
      </p:sp>
      <p:graphicFrame>
        <p:nvGraphicFramePr>
          <p:cNvPr id="6" name="Table 5"/>
          <p:cNvGraphicFramePr>
            <a:graphicFrameLocks noGrp="1"/>
          </p:cNvGraphicFramePr>
          <p:nvPr/>
        </p:nvGraphicFramePr>
        <p:xfrm>
          <a:off x="460350" y="3343279"/>
          <a:ext cx="7000924" cy="1714512"/>
        </p:xfrm>
        <a:graphic>
          <a:graphicData uri="http://schemas.openxmlformats.org/drawingml/2006/table">
            <a:tbl>
              <a:tblPr firstRow="1" bandRow="1">
                <a:tableStyleId>{5C22544A-7EE6-4342-B048-85BDC9FD1C3A}</a:tableStyleId>
              </a:tblPr>
              <a:tblGrid>
                <a:gridCol w="3536549">
                  <a:extLst>
                    <a:ext uri="{9D8B030D-6E8A-4147-A177-3AD203B41FA5}">
                      <a16:colId xmlns:a16="http://schemas.microsoft.com/office/drawing/2014/main" val="20000"/>
                    </a:ext>
                  </a:extLst>
                </a:gridCol>
                <a:gridCol w="3464375">
                  <a:extLst>
                    <a:ext uri="{9D8B030D-6E8A-4147-A177-3AD203B41FA5}">
                      <a16:colId xmlns:a16="http://schemas.microsoft.com/office/drawing/2014/main" val="20001"/>
                    </a:ext>
                  </a:extLst>
                </a:gridCol>
              </a:tblGrid>
              <a:tr h="571504">
                <a:tc>
                  <a:txBody>
                    <a:bodyPr/>
                    <a:lstStyle/>
                    <a:p>
                      <a:pPr algn="ctr"/>
                      <a:r>
                        <a:rPr lang="en-GB" sz="1000" b="1" dirty="0" err="1"/>
                        <a:t>I/c</a:t>
                      </a:r>
                      <a:r>
                        <a:rPr lang="en-GB" sz="1000" b="1" dirty="0"/>
                        <a:t> Dean - Dr. </a:t>
                      </a:r>
                      <a:r>
                        <a:rPr lang="en-GB" sz="1000" b="1" dirty="0" err="1"/>
                        <a:t>Ashwin</a:t>
                      </a:r>
                      <a:r>
                        <a:rPr lang="en-GB" sz="1000" b="1" dirty="0"/>
                        <a:t> Kothari </a:t>
                      </a:r>
                    </a:p>
                    <a:p>
                      <a:pPr marL="0" marR="0" indent="0" algn="ctr" defTabSz="760917" rtl="0" eaLnBrk="1" fontAlgn="auto" latinLnBrk="0" hangingPunct="1">
                        <a:lnSpc>
                          <a:spcPct val="100000"/>
                        </a:lnSpc>
                        <a:spcBef>
                          <a:spcPts val="0"/>
                        </a:spcBef>
                        <a:spcAft>
                          <a:spcPts val="0"/>
                        </a:spcAft>
                        <a:buClrTx/>
                        <a:buSzTx/>
                        <a:buFontTx/>
                        <a:buNone/>
                        <a:tabLst/>
                        <a:defRPr/>
                      </a:pPr>
                      <a:r>
                        <a:rPr lang="en-GB" sz="1000" b="1" dirty="0"/>
                        <a:t>dean@iiitn.ac.in/agkothari72@rediffmail.com</a:t>
                      </a:r>
                      <a:endParaRPr lang="en-US" sz="1000" b="1" dirty="0"/>
                    </a:p>
                    <a:p>
                      <a:pPr algn="ctr"/>
                      <a:r>
                        <a:rPr lang="en-GB" sz="1000" b="1" dirty="0"/>
                        <a:t>+91 98901 64705</a:t>
                      </a:r>
                      <a:endParaRPr lang="en-US" sz="1000" b="1" dirty="0">
                        <a:solidFill>
                          <a:schemeClr val="bg1"/>
                        </a:solidFill>
                        <a:latin typeface="Cambria" pitchFamily="18" charset="0"/>
                        <a:ea typeface="Cambria" pitchFamily="18" charset="0"/>
                        <a:cs typeface="Arial Unicode MS" pitchFamily="34" charset="-128"/>
                      </a:endParaRPr>
                    </a:p>
                  </a:txBody>
                  <a:tcPr/>
                </a:tc>
                <a:tc>
                  <a:txBody>
                    <a:bodyPr/>
                    <a:lstStyle/>
                    <a:p>
                      <a:pPr algn="ctr"/>
                      <a:r>
                        <a:rPr lang="en-GB" sz="1000" b="1" dirty="0" err="1"/>
                        <a:t>I/c</a:t>
                      </a:r>
                      <a:r>
                        <a:rPr lang="en-GB" sz="1000" b="1" dirty="0"/>
                        <a:t> Registrar – </a:t>
                      </a:r>
                      <a:r>
                        <a:rPr lang="en-GB" sz="1000" b="1" dirty="0" err="1"/>
                        <a:t>Shri</a:t>
                      </a:r>
                      <a:r>
                        <a:rPr lang="en-GB" sz="1000" b="1" dirty="0"/>
                        <a:t> Kailas N. </a:t>
                      </a:r>
                      <a:r>
                        <a:rPr lang="en-GB" sz="1000" b="1" dirty="0" err="1"/>
                        <a:t>Dakhale</a:t>
                      </a:r>
                      <a:endParaRPr lang="en-GB" sz="1000" b="1" dirty="0"/>
                    </a:p>
                    <a:p>
                      <a:pPr algn="ctr"/>
                      <a:r>
                        <a:rPr lang="en-GB" sz="1000" b="1" dirty="0"/>
                        <a:t>registrar@iiitn.ac.in</a:t>
                      </a:r>
                    </a:p>
                    <a:p>
                      <a:pPr algn="ctr"/>
                      <a:r>
                        <a:rPr lang="en-GB" sz="1000" b="1" dirty="0"/>
                        <a:t>+91  80879 83449</a:t>
                      </a:r>
                      <a:endParaRPr lang="en-US" sz="1000" b="1" dirty="0">
                        <a:solidFill>
                          <a:schemeClr val="bg1"/>
                        </a:solidFill>
                        <a:latin typeface="Cambria" pitchFamily="18" charset="0"/>
                        <a:ea typeface="Cambria" pitchFamily="18" charset="0"/>
                        <a:cs typeface="Arial Unicode MS" pitchFamily="34" charset="-128"/>
                      </a:endParaRPr>
                    </a:p>
                  </a:txBody>
                  <a:tcPr/>
                </a:tc>
                <a:extLst>
                  <a:ext uri="{0D108BD9-81ED-4DB2-BD59-A6C34878D82A}">
                    <a16:rowId xmlns:a16="http://schemas.microsoft.com/office/drawing/2014/main" val="10000"/>
                  </a:ext>
                </a:extLst>
              </a:tr>
              <a:tr h="571504">
                <a:tc>
                  <a:txBody>
                    <a:bodyPr/>
                    <a:lstStyle/>
                    <a:p>
                      <a:pPr algn="ctr"/>
                      <a:r>
                        <a:rPr lang="en-GB" sz="1000" b="1" dirty="0"/>
                        <a:t>Head , Dept of ECE – Dr. </a:t>
                      </a:r>
                      <a:r>
                        <a:rPr lang="en-GB" sz="1000" b="1" dirty="0" err="1"/>
                        <a:t>Ankit</a:t>
                      </a:r>
                      <a:r>
                        <a:rPr lang="en-GB" sz="1000" b="1" dirty="0"/>
                        <a:t> </a:t>
                      </a:r>
                      <a:r>
                        <a:rPr lang="en-GB" sz="1000" b="1" dirty="0" err="1"/>
                        <a:t>Bhurane</a:t>
                      </a:r>
                      <a:endParaRPr lang="en-GB" sz="1000" b="1" dirty="0"/>
                    </a:p>
                    <a:p>
                      <a:pPr algn="ctr"/>
                      <a:r>
                        <a:rPr lang="en-GB" sz="1000" b="1" dirty="0"/>
                        <a:t>ankit.bhurane@gmail.com</a:t>
                      </a:r>
                    </a:p>
                    <a:p>
                      <a:pPr algn="ctr"/>
                      <a:r>
                        <a:rPr lang="en-GB" sz="1000" b="1" dirty="0"/>
                        <a:t>+91 99604 02260</a:t>
                      </a:r>
                      <a:endParaRPr lang="en-US" sz="1000" b="1" dirty="0">
                        <a:solidFill>
                          <a:schemeClr val="bg1"/>
                        </a:solidFill>
                        <a:latin typeface="Cambria" pitchFamily="18" charset="0"/>
                        <a:ea typeface="Cambria" pitchFamily="18" charset="0"/>
                        <a:cs typeface="Arial Unicode MS" pitchFamily="34" charset="-128"/>
                      </a:endParaRPr>
                    </a:p>
                  </a:txBody>
                  <a:tcPr/>
                </a:tc>
                <a:tc>
                  <a:txBody>
                    <a:bodyPr/>
                    <a:lstStyle/>
                    <a:p>
                      <a:pPr algn="ctr"/>
                      <a:r>
                        <a:rPr lang="en-GB" sz="1000" b="1" dirty="0"/>
                        <a:t>Head, Dept of CSE – Dr. </a:t>
                      </a:r>
                      <a:r>
                        <a:rPr lang="en-GB" sz="1000" b="1" dirty="0" err="1"/>
                        <a:t>Pooja</a:t>
                      </a:r>
                      <a:r>
                        <a:rPr lang="en-GB" sz="1000" b="1" dirty="0"/>
                        <a:t> Jain</a:t>
                      </a:r>
                    </a:p>
                    <a:p>
                      <a:pPr algn="ctr"/>
                      <a:r>
                        <a:rPr lang="en-GB" sz="1000" b="1" dirty="0"/>
                        <a:t>iiitngpcse@gmail.com</a:t>
                      </a:r>
                    </a:p>
                    <a:p>
                      <a:pPr algn="ctr"/>
                      <a:r>
                        <a:rPr lang="en-GB" sz="1000" b="1" dirty="0"/>
                        <a:t>+91 93188 28066</a:t>
                      </a:r>
                      <a:endParaRPr lang="en-GB" sz="1000" b="1" dirty="0">
                        <a:solidFill>
                          <a:schemeClr val="bg1"/>
                        </a:solidFill>
                        <a:latin typeface="Cambria" pitchFamily="18" charset="0"/>
                        <a:ea typeface="Cambria" pitchFamily="18" charset="0"/>
                        <a:cs typeface="Arial Unicode MS" pitchFamily="34" charset="-128"/>
                      </a:endParaRPr>
                    </a:p>
                  </a:txBody>
                  <a:tcPr/>
                </a:tc>
                <a:extLst>
                  <a:ext uri="{0D108BD9-81ED-4DB2-BD59-A6C34878D82A}">
                    <a16:rowId xmlns:a16="http://schemas.microsoft.com/office/drawing/2014/main" val="10001"/>
                  </a:ext>
                </a:extLst>
              </a:tr>
              <a:tr h="571504">
                <a:tc>
                  <a:txBody>
                    <a:bodyPr/>
                    <a:lstStyle/>
                    <a:p>
                      <a:pPr marL="0" marR="0" indent="0" algn="ctr" defTabSz="760917" rtl="0" eaLnBrk="1" fontAlgn="auto" latinLnBrk="0" hangingPunct="1">
                        <a:lnSpc>
                          <a:spcPct val="100000"/>
                        </a:lnSpc>
                        <a:spcBef>
                          <a:spcPts val="0"/>
                        </a:spcBef>
                        <a:spcAft>
                          <a:spcPts val="0"/>
                        </a:spcAft>
                        <a:buClrTx/>
                        <a:buSzTx/>
                        <a:buFontTx/>
                        <a:buNone/>
                        <a:tabLst/>
                        <a:defRPr/>
                      </a:pPr>
                      <a:r>
                        <a:rPr lang="en-GB" sz="1000" b="1" dirty="0"/>
                        <a:t>Sr. Office</a:t>
                      </a:r>
                      <a:r>
                        <a:rPr lang="en-GB" sz="1000" b="1" baseline="0" dirty="0"/>
                        <a:t> Associate T&amp;P </a:t>
                      </a:r>
                      <a:r>
                        <a:rPr lang="en-GB" sz="1000" b="1" dirty="0"/>
                        <a:t>– Mr. </a:t>
                      </a:r>
                      <a:r>
                        <a:rPr lang="en-GB" sz="1000" b="1" dirty="0" err="1"/>
                        <a:t>Harshad</a:t>
                      </a:r>
                      <a:r>
                        <a:rPr lang="en-GB" sz="1000" b="1" dirty="0"/>
                        <a:t> </a:t>
                      </a:r>
                      <a:r>
                        <a:rPr lang="en-GB" sz="1000" b="1" dirty="0" err="1"/>
                        <a:t>Panse</a:t>
                      </a:r>
                      <a:endParaRPr lang="en-GB" sz="1000" b="1" dirty="0"/>
                    </a:p>
                    <a:p>
                      <a:pPr marL="0" marR="0" indent="0" algn="ctr" defTabSz="760917" rtl="0" eaLnBrk="1" fontAlgn="auto" latinLnBrk="0" hangingPunct="1">
                        <a:lnSpc>
                          <a:spcPct val="100000"/>
                        </a:lnSpc>
                        <a:spcBef>
                          <a:spcPts val="0"/>
                        </a:spcBef>
                        <a:spcAft>
                          <a:spcPts val="0"/>
                        </a:spcAft>
                        <a:buClrTx/>
                        <a:buSzTx/>
                        <a:buFontTx/>
                        <a:buNone/>
                        <a:tabLst/>
                        <a:defRPr/>
                      </a:pPr>
                      <a:r>
                        <a:rPr lang="en-GB" sz="1000" b="1" dirty="0"/>
                        <a:t>tnp@iiitn.ac.in</a:t>
                      </a:r>
                      <a:r>
                        <a:rPr lang="en-GB" sz="1000" b="1" baseline="0" dirty="0"/>
                        <a:t> , iiitntnp@gmail.com</a:t>
                      </a:r>
                    </a:p>
                    <a:p>
                      <a:pPr marL="0" marR="0" indent="0" algn="ctr" defTabSz="760917" rtl="0" eaLnBrk="1" fontAlgn="auto" latinLnBrk="0" hangingPunct="1">
                        <a:lnSpc>
                          <a:spcPct val="100000"/>
                        </a:lnSpc>
                        <a:spcBef>
                          <a:spcPts val="0"/>
                        </a:spcBef>
                        <a:spcAft>
                          <a:spcPts val="0"/>
                        </a:spcAft>
                        <a:buClrTx/>
                        <a:buSzTx/>
                        <a:buFontTx/>
                        <a:buNone/>
                        <a:tabLst/>
                        <a:defRPr/>
                      </a:pPr>
                      <a:r>
                        <a:rPr lang="en-GB" sz="1000" b="1" baseline="0" dirty="0"/>
                        <a:t>+91 92255 31185</a:t>
                      </a:r>
                      <a:endParaRPr lang="en-US" sz="1000" b="1" dirty="0">
                        <a:solidFill>
                          <a:schemeClr val="bg1"/>
                        </a:solidFill>
                        <a:latin typeface="Cambria" pitchFamily="18" charset="0"/>
                        <a:ea typeface="Cambria" pitchFamily="18" charset="0"/>
                        <a:cs typeface="Arial Unicode MS" pitchFamily="34" charset="-128"/>
                      </a:endParaRPr>
                    </a:p>
                  </a:txBody>
                  <a:tcPr/>
                </a:tc>
                <a:tc>
                  <a:txBody>
                    <a:bodyPr/>
                    <a:lstStyle/>
                    <a:p>
                      <a:pPr algn="ctr"/>
                      <a:r>
                        <a:rPr lang="en-IN" sz="1000" b="1" kern="1200" dirty="0"/>
                        <a:t>Head, Dept of  Basic Sciences and Engineering – </a:t>
                      </a:r>
                    </a:p>
                    <a:p>
                      <a:pPr algn="ctr"/>
                      <a:r>
                        <a:rPr lang="en-IN" sz="1000" b="1" kern="1200" dirty="0"/>
                        <a:t>Dr. </a:t>
                      </a:r>
                      <a:r>
                        <a:rPr lang="en-IN" sz="1000" b="1" kern="1200" dirty="0" err="1"/>
                        <a:t>Aatish</a:t>
                      </a:r>
                      <a:r>
                        <a:rPr lang="en-IN" sz="1000" b="1" kern="1200" dirty="0"/>
                        <a:t> </a:t>
                      </a:r>
                      <a:r>
                        <a:rPr lang="en-IN" sz="1000" b="1" kern="1200" dirty="0" err="1"/>
                        <a:t>Daryapurkar</a:t>
                      </a:r>
                      <a:r>
                        <a:rPr lang="en-IN" sz="1000" b="1" kern="1200" baseline="0" dirty="0"/>
                        <a:t> </a:t>
                      </a:r>
                    </a:p>
                    <a:p>
                      <a:pPr algn="ctr"/>
                      <a:r>
                        <a:rPr lang="en-IN" sz="1000" b="1" kern="1200" baseline="0" dirty="0"/>
                        <a:t>asdaryapurkar@gmail.com, </a:t>
                      </a:r>
                      <a:r>
                        <a:rPr lang="en-IN" sz="1000" b="1" kern="1200" dirty="0"/>
                        <a:t>+91 98672 45331</a:t>
                      </a:r>
                      <a:endParaRPr lang="en-US" sz="1000" b="1" kern="1200" dirty="0">
                        <a:solidFill>
                          <a:schemeClr val="bg1"/>
                        </a:solidFill>
                        <a:latin typeface="Cambria" pitchFamily="18" charset="0"/>
                        <a:ea typeface="Cambria" pitchFamily="18" charset="0"/>
                        <a:cs typeface="+mn-cs"/>
                      </a:endParaRP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46036" y="271445"/>
            <a:ext cx="3000396" cy="4357718"/>
          </a:xfrm>
          <a:prstGeom prst="rect">
            <a:avLst/>
          </a:prstGeom>
        </p:spPr>
        <p:txBody>
          <a:bodyPr vert="horz" lIns="76093" tIns="38046" rIns="76093" bIns="38046" rtlCol="0">
            <a:noAutofit/>
          </a:bodyPr>
          <a:lstStyle/>
          <a:p>
            <a:pPr algn="just"/>
            <a:endParaRPr lang="en-US" sz="1000" b="1" dirty="0">
              <a:latin typeface="Cambria" pitchFamily="18" charset="0"/>
              <a:ea typeface="Cambria" pitchFamily="18" charset="0"/>
            </a:endParaRPr>
          </a:p>
        </p:txBody>
      </p:sp>
      <p:sp>
        <p:nvSpPr>
          <p:cNvPr id="8" name="Rounded Rectangle 7"/>
          <p:cNvSpPr/>
          <p:nvPr/>
        </p:nvSpPr>
        <p:spPr>
          <a:xfrm>
            <a:off x="174598" y="128569"/>
            <a:ext cx="3786214" cy="5072098"/>
          </a:xfrm>
          <a:prstGeom prst="roundRect">
            <a:avLst>
              <a:gd name="adj" fmla="val 5625"/>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endParaRPr lang="en-US" sz="1200" b="1" dirty="0">
              <a:latin typeface="Cambria" pitchFamily="18" charset="0"/>
              <a:ea typeface="Cambria" pitchFamily="18" charset="0"/>
            </a:endParaRPr>
          </a:p>
          <a:p>
            <a:pPr algn="ctr"/>
            <a:r>
              <a:rPr lang="en-US" sz="1200" b="1" dirty="0">
                <a:latin typeface="Cambria" pitchFamily="18" charset="0"/>
                <a:ea typeface="Cambria" pitchFamily="18" charset="0"/>
              </a:rPr>
              <a:t>Faculty</a:t>
            </a:r>
            <a:endParaRPr lang="en-US" sz="1200" dirty="0">
              <a:latin typeface="Cambria" pitchFamily="18" charset="0"/>
              <a:ea typeface="Cambria" pitchFamily="18" charset="0"/>
            </a:endParaRPr>
          </a:p>
          <a:p>
            <a:pPr algn="just"/>
            <a:r>
              <a:rPr lang="en-US" sz="1000" dirty="0">
                <a:latin typeface="Cambria" pitchFamily="18" charset="0"/>
                <a:ea typeface="Cambria" pitchFamily="18" charset="0"/>
              </a:rPr>
              <a:t> </a:t>
            </a:r>
          </a:p>
          <a:p>
            <a:pPr algn="just"/>
            <a:r>
              <a:rPr lang="en-IN" sz="1000" dirty="0">
                <a:latin typeface="Cambria" pitchFamily="18" charset="0"/>
                <a:ea typeface="Cambria" pitchFamily="18" charset="0"/>
              </a:rPr>
              <a:t>Our faculty comprises of young and dynamic members who have completed their doctoral degrees from reputed Indian institutes and foreign universities. The teaching force also includes subject experts from Industry and also from prestigious VNIT Nagpur, which is our Mentor Institute.</a:t>
            </a:r>
          </a:p>
          <a:p>
            <a:pPr algn="just"/>
            <a:endParaRPr lang="en-US" sz="1000" b="1" dirty="0">
              <a:latin typeface="Cambria" pitchFamily="18" charset="0"/>
              <a:ea typeface="Cambria" pitchFamily="18" charset="0"/>
            </a:endParaRPr>
          </a:p>
          <a:p>
            <a:pPr algn="ctr"/>
            <a:r>
              <a:rPr lang="en-US" sz="1200" b="1" dirty="0">
                <a:latin typeface="Cambria" pitchFamily="18" charset="0"/>
                <a:ea typeface="Cambria" pitchFamily="18" charset="0"/>
              </a:rPr>
              <a:t>Research Areas</a:t>
            </a:r>
          </a:p>
          <a:p>
            <a:pPr algn="just"/>
            <a:endParaRPr lang="en-US" sz="1000" dirty="0">
              <a:latin typeface="Cambria" pitchFamily="18" charset="0"/>
              <a:ea typeface="Cambria" pitchFamily="18" charset="0"/>
            </a:endParaRPr>
          </a:p>
          <a:p>
            <a:pPr algn="just"/>
            <a:r>
              <a:rPr lang="en-US" sz="1000" dirty="0">
                <a:latin typeface="Cambria" pitchFamily="18" charset="0"/>
                <a:ea typeface="Cambria" pitchFamily="18" charset="0"/>
              </a:rPr>
              <a:t>Our research oriented faculties lead from front and motivate students in research areas. They have published numerous research papers in reputed national and international journals. Following are the areas of research at IIIT Nagpur:</a:t>
            </a:r>
          </a:p>
          <a:p>
            <a:pPr algn="just"/>
            <a:endParaRPr lang="en-IN" sz="1000" dirty="0">
              <a:latin typeface="Cambria" pitchFamily="18" charset="0"/>
              <a:ea typeface="Cambria" pitchFamily="18" charset="0"/>
            </a:endParaRPr>
          </a:p>
          <a:p>
            <a:pPr algn="just"/>
            <a:endParaRPr lang="en-US" sz="1000" dirty="0">
              <a:latin typeface="Cambria" pitchFamily="18" charset="0"/>
              <a:ea typeface="Cambria" pitchFamily="18" charset="0"/>
            </a:endParaRPr>
          </a:p>
          <a:p>
            <a:pPr algn="just"/>
            <a:endParaRPr lang="en-IN" sz="1000" dirty="0">
              <a:latin typeface="Cambria" pitchFamily="18" charset="0"/>
              <a:ea typeface="Cambria" pitchFamily="18" charset="0"/>
            </a:endParaRPr>
          </a:p>
          <a:p>
            <a:pPr algn="just"/>
            <a:endParaRPr lang="en-IN" sz="1000" dirty="0">
              <a:latin typeface="Cambria" pitchFamily="18" charset="0"/>
              <a:ea typeface="Cambria" pitchFamily="18" charset="0"/>
            </a:endParaRPr>
          </a:p>
          <a:p>
            <a:pPr algn="just"/>
            <a:endParaRPr lang="en-US" sz="1000" dirty="0">
              <a:latin typeface="Cambria" pitchFamily="18" charset="0"/>
              <a:ea typeface="Cambria" pitchFamily="18" charset="0"/>
            </a:endParaRPr>
          </a:p>
          <a:p>
            <a:pPr algn="just"/>
            <a:endParaRPr lang="en-IN" sz="900" b="1" dirty="0">
              <a:latin typeface="Cambria" pitchFamily="18" charset="0"/>
              <a:ea typeface="Cambria" pitchFamily="18" charset="0"/>
            </a:endParaRPr>
          </a:p>
          <a:p>
            <a:pPr algn="just"/>
            <a:endParaRPr lang="en-IN" sz="900" b="1" dirty="0">
              <a:latin typeface="Cambria" pitchFamily="18" charset="0"/>
              <a:ea typeface="Cambria" pitchFamily="18" charset="0"/>
            </a:endParaRPr>
          </a:p>
          <a:p>
            <a:pPr algn="just"/>
            <a:endParaRPr lang="en-IN" sz="900" b="1" dirty="0">
              <a:latin typeface="Cambria" pitchFamily="18" charset="0"/>
              <a:ea typeface="Cambria" pitchFamily="18" charset="0"/>
            </a:endParaRPr>
          </a:p>
          <a:p>
            <a:pPr algn="just"/>
            <a:endParaRPr lang="en-IN" sz="900" b="1" dirty="0">
              <a:latin typeface="Cambria" pitchFamily="18" charset="0"/>
              <a:ea typeface="Cambria" pitchFamily="18" charset="0"/>
            </a:endParaRPr>
          </a:p>
          <a:p>
            <a:pPr algn="just"/>
            <a:endParaRPr lang="en-IN" sz="900" b="1" dirty="0">
              <a:latin typeface="Cambria" pitchFamily="18" charset="0"/>
              <a:ea typeface="Cambria" pitchFamily="18" charset="0"/>
            </a:endParaRPr>
          </a:p>
          <a:p>
            <a:pPr algn="just"/>
            <a:endParaRPr lang="en-IN" sz="900" b="1" dirty="0">
              <a:latin typeface="Cambria" pitchFamily="18" charset="0"/>
              <a:ea typeface="Cambria" pitchFamily="18" charset="0"/>
            </a:endParaRPr>
          </a:p>
          <a:p>
            <a:pPr algn="just"/>
            <a:endParaRPr lang="en-IN" sz="900" b="1" dirty="0">
              <a:latin typeface="Cambria" pitchFamily="18" charset="0"/>
              <a:ea typeface="Cambria" pitchFamily="18" charset="0"/>
            </a:endParaRPr>
          </a:p>
          <a:p>
            <a:pPr algn="just"/>
            <a:endParaRPr lang="en-IN" sz="900" b="1" dirty="0">
              <a:latin typeface="Cambria" pitchFamily="18" charset="0"/>
              <a:ea typeface="Cambria" pitchFamily="18" charset="0"/>
            </a:endParaRPr>
          </a:p>
          <a:p>
            <a:pPr algn="just"/>
            <a:endParaRPr lang="en-IN" sz="900" b="1" dirty="0">
              <a:latin typeface="Cambria" pitchFamily="18" charset="0"/>
              <a:ea typeface="Cambria" pitchFamily="18" charset="0"/>
            </a:endParaRPr>
          </a:p>
          <a:p>
            <a:pPr algn="just"/>
            <a:endParaRPr lang="en-IN" sz="900" b="1" dirty="0">
              <a:latin typeface="Cambria" pitchFamily="18" charset="0"/>
              <a:ea typeface="Cambria" pitchFamily="18" charset="0"/>
            </a:endParaRPr>
          </a:p>
          <a:p>
            <a:pPr algn="just"/>
            <a:endParaRPr lang="en-IN" sz="900" b="1" dirty="0">
              <a:latin typeface="Cambria" pitchFamily="18" charset="0"/>
              <a:ea typeface="Cambria" pitchFamily="18" charset="0"/>
            </a:endParaRPr>
          </a:p>
          <a:p>
            <a:pPr algn="just"/>
            <a:endParaRPr lang="en-US" sz="900" b="1" dirty="0">
              <a:latin typeface="Cambria" pitchFamily="18" charset="0"/>
              <a:ea typeface="Cambria" pitchFamily="18" charset="0"/>
            </a:endParaRPr>
          </a:p>
        </p:txBody>
      </p:sp>
      <p:graphicFrame>
        <p:nvGraphicFramePr>
          <p:cNvPr id="10" name="Table 9"/>
          <p:cNvGraphicFramePr>
            <a:graphicFrameLocks noGrp="1"/>
          </p:cNvGraphicFramePr>
          <p:nvPr/>
        </p:nvGraphicFramePr>
        <p:xfrm>
          <a:off x="317474" y="2700337"/>
          <a:ext cx="3714776" cy="2462086"/>
        </p:xfrm>
        <a:graphic>
          <a:graphicData uri="http://schemas.openxmlformats.org/drawingml/2006/table">
            <a:tbl>
              <a:tblPr firstRow="1" bandRow="1">
                <a:tableStyleId>{5C22544A-7EE6-4342-B048-85BDC9FD1C3A}</a:tableStyleId>
              </a:tblPr>
              <a:tblGrid>
                <a:gridCol w="1428760">
                  <a:extLst>
                    <a:ext uri="{9D8B030D-6E8A-4147-A177-3AD203B41FA5}">
                      <a16:colId xmlns:a16="http://schemas.microsoft.com/office/drawing/2014/main" val="20000"/>
                    </a:ext>
                  </a:extLst>
                </a:gridCol>
                <a:gridCol w="2286016">
                  <a:extLst>
                    <a:ext uri="{9D8B030D-6E8A-4147-A177-3AD203B41FA5}">
                      <a16:colId xmlns:a16="http://schemas.microsoft.com/office/drawing/2014/main" val="20001"/>
                    </a:ext>
                  </a:extLst>
                </a:gridCol>
              </a:tblGrid>
              <a:tr h="2428892">
                <a:tc>
                  <a:txBody>
                    <a:bodyPr/>
                    <a:lstStyle/>
                    <a:p>
                      <a:pPr fontAlgn="base">
                        <a:lnSpc>
                          <a:spcPct val="150000"/>
                        </a:lnSpc>
                        <a:buFont typeface="Wingdings" pitchFamily="2" charset="2"/>
                        <a:buChar char="ü"/>
                      </a:pPr>
                      <a:r>
                        <a:rPr lang="en-US" sz="1050" b="1" dirty="0">
                          <a:solidFill>
                            <a:schemeClr val="tx1"/>
                          </a:solidFill>
                          <a:latin typeface="Cambria" pitchFamily="18" charset="0"/>
                          <a:ea typeface="Cambria" pitchFamily="18" charset="0"/>
                        </a:rPr>
                        <a:t> Signal, Image and Video</a:t>
                      </a:r>
                      <a:r>
                        <a:rPr lang="en-US" sz="1050" b="1" baseline="0" dirty="0">
                          <a:solidFill>
                            <a:schemeClr val="tx1"/>
                          </a:solidFill>
                          <a:latin typeface="Cambria" pitchFamily="18" charset="0"/>
                          <a:ea typeface="Cambria" pitchFamily="18" charset="0"/>
                        </a:rPr>
                        <a:t> P</a:t>
                      </a:r>
                      <a:r>
                        <a:rPr lang="en-US" sz="1050" b="1" dirty="0">
                          <a:solidFill>
                            <a:schemeClr val="tx1"/>
                          </a:solidFill>
                          <a:latin typeface="Cambria" pitchFamily="18" charset="0"/>
                          <a:ea typeface="Cambria" pitchFamily="18" charset="0"/>
                        </a:rPr>
                        <a:t>rocessing</a:t>
                      </a:r>
                    </a:p>
                    <a:p>
                      <a:pPr fontAlgn="base">
                        <a:lnSpc>
                          <a:spcPct val="150000"/>
                        </a:lnSpc>
                        <a:buFont typeface="Wingdings" pitchFamily="2" charset="2"/>
                        <a:buChar char="ü"/>
                      </a:pPr>
                      <a:r>
                        <a:rPr lang="en-US" sz="1050" b="1" dirty="0">
                          <a:solidFill>
                            <a:schemeClr val="tx1"/>
                          </a:solidFill>
                          <a:latin typeface="Cambria" pitchFamily="18" charset="0"/>
                          <a:ea typeface="Cambria" pitchFamily="18" charset="0"/>
                        </a:rPr>
                        <a:t> Biomedical Signal Processing</a:t>
                      </a:r>
                    </a:p>
                    <a:p>
                      <a:pPr fontAlgn="base">
                        <a:lnSpc>
                          <a:spcPct val="150000"/>
                        </a:lnSpc>
                        <a:buFont typeface="Wingdings" pitchFamily="2" charset="2"/>
                        <a:buChar char="ü"/>
                      </a:pPr>
                      <a:r>
                        <a:rPr lang="en-US" sz="1050" b="1" dirty="0">
                          <a:solidFill>
                            <a:schemeClr val="tx1"/>
                          </a:solidFill>
                          <a:latin typeface="Cambria" pitchFamily="18" charset="0"/>
                          <a:ea typeface="Cambria" pitchFamily="18" charset="0"/>
                        </a:rPr>
                        <a:t>Antennas Design</a:t>
                      </a:r>
                    </a:p>
                    <a:p>
                      <a:pPr fontAlgn="base">
                        <a:lnSpc>
                          <a:spcPct val="150000"/>
                        </a:lnSpc>
                        <a:buFont typeface="Wingdings" pitchFamily="2" charset="2"/>
                        <a:buChar char="ü"/>
                      </a:pPr>
                      <a:r>
                        <a:rPr lang="en-US" sz="1050" b="1" dirty="0">
                          <a:solidFill>
                            <a:schemeClr val="tx1"/>
                          </a:solidFill>
                          <a:latin typeface="Cambria" pitchFamily="18" charset="0"/>
                          <a:ea typeface="Cambria" pitchFamily="18" charset="0"/>
                        </a:rPr>
                        <a:t>Wireless Communication</a:t>
                      </a:r>
                    </a:p>
                    <a:p>
                      <a:pPr fontAlgn="base">
                        <a:lnSpc>
                          <a:spcPct val="150000"/>
                        </a:lnSpc>
                        <a:buFont typeface="Wingdings" pitchFamily="2" charset="2"/>
                        <a:buChar char="ü"/>
                      </a:pPr>
                      <a:r>
                        <a:rPr lang="en-US" sz="1050" b="1" dirty="0">
                          <a:solidFill>
                            <a:schemeClr val="tx1"/>
                          </a:solidFill>
                          <a:latin typeface="Cambria" pitchFamily="18" charset="0"/>
                          <a:ea typeface="Cambria" pitchFamily="18" charset="0"/>
                        </a:rPr>
                        <a:t> Wireless Sensor Network</a:t>
                      </a:r>
                    </a:p>
                    <a:p>
                      <a:pPr fontAlgn="base">
                        <a:lnSpc>
                          <a:spcPct val="150000"/>
                        </a:lnSpc>
                        <a:buFont typeface="Wingdings" pitchFamily="2" charset="2"/>
                        <a:buChar char="ü"/>
                      </a:pPr>
                      <a:r>
                        <a:rPr lang="en-IN" sz="1050" b="1" baseline="0" dirty="0" err="1">
                          <a:solidFill>
                            <a:schemeClr val="tx1"/>
                          </a:solidFill>
                          <a:latin typeface="Cambria" pitchFamily="18" charset="0"/>
                          <a:ea typeface="Cambria" pitchFamily="18" charset="0"/>
                        </a:rPr>
                        <a:t>Civionics</a:t>
                      </a:r>
                      <a:endParaRPr lang="en-IN" sz="1050" b="1" baseline="0" dirty="0">
                        <a:solidFill>
                          <a:schemeClr val="tx1"/>
                        </a:solidFill>
                        <a:latin typeface="Cambria" pitchFamily="18" charset="0"/>
                        <a:ea typeface="Cambria"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fontAlgn="base">
                        <a:lnSpc>
                          <a:spcPct val="150000"/>
                        </a:lnSpc>
                        <a:buFont typeface="Wingdings" pitchFamily="2" charset="2"/>
                        <a:buChar char="ü"/>
                      </a:pPr>
                      <a:r>
                        <a:rPr lang="en-US" sz="1050" b="1" dirty="0">
                          <a:solidFill>
                            <a:schemeClr val="tx1"/>
                          </a:solidFill>
                          <a:latin typeface="Cambria" pitchFamily="18" charset="0"/>
                          <a:ea typeface="Cambria" pitchFamily="18" charset="0"/>
                        </a:rPr>
                        <a:t>Deep Learning</a:t>
                      </a:r>
                    </a:p>
                    <a:p>
                      <a:pPr fontAlgn="base">
                        <a:lnSpc>
                          <a:spcPct val="150000"/>
                        </a:lnSpc>
                        <a:buFont typeface="Wingdings" pitchFamily="2" charset="2"/>
                        <a:buChar char="ü"/>
                      </a:pPr>
                      <a:r>
                        <a:rPr lang="en-US" sz="1050" b="1" dirty="0">
                          <a:solidFill>
                            <a:schemeClr val="tx1"/>
                          </a:solidFill>
                          <a:latin typeface="Cambria" pitchFamily="18" charset="0"/>
                          <a:ea typeface="Cambria" pitchFamily="18" charset="0"/>
                        </a:rPr>
                        <a:t>Machine Learning</a:t>
                      </a:r>
                    </a:p>
                    <a:p>
                      <a:pPr fontAlgn="base">
                        <a:lnSpc>
                          <a:spcPct val="150000"/>
                        </a:lnSpc>
                        <a:buFont typeface="Wingdings" pitchFamily="2" charset="2"/>
                        <a:buChar char="ü"/>
                      </a:pPr>
                      <a:r>
                        <a:rPr lang="en-US" sz="1050" b="1" dirty="0">
                          <a:solidFill>
                            <a:schemeClr val="tx1"/>
                          </a:solidFill>
                          <a:latin typeface="Cambria" pitchFamily="18" charset="0"/>
                          <a:ea typeface="Cambria" pitchFamily="18" charset="0"/>
                        </a:rPr>
                        <a:t>Parallel Computing</a:t>
                      </a:r>
                    </a:p>
                    <a:p>
                      <a:pPr fontAlgn="base">
                        <a:lnSpc>
                          <a:spcPct val="150000"/>
                        </a:lnSpc>
                        <a:buFont typeface="Wingdings" pitchFamily="2" charset="2"/>
                        <a:buChar char="ü"/>
                      </a:pPr>
                      <a:r>
                        <a:rPr lang="en-US" sz="1050" b="1" dirty="0">
                          <a:solidFill>
                            <a:schemeClr val="tx1"/>
                          </a:solidFill>
                          <a:latin typeface="Cambria" pitchFamily="18" charset="0"/>
                          <a:ea typeface="Cambria" pitchFamily="18" charset="0"/>
                        </a:rPr>
                        <a:t>High Performance </a:t>
                      </a:r>
                      <a:r>
                        <a:rPr lang="en-US" sz="1050" b="1" baseline="0" dirty="0">
                          <a:solidFill>
                            <a:schemeClr val="tx1"/>
                          </a:solidFill>
                          <a:latin typeface="Cambria" pitchFamily="18" charset="0"/>
                          <a:ea typeface="Cambria" pitchFamily="18" charset="0"/>
                        </a:rPr>
                        <a:t> </a:t>
                      </a:r>
                      <a:r>
                        <a:rPr lang="en-US" sz="1050" b="1" dirty="0">
                          <a:solidFill>
                            <a:schemeClr val="tx1"/>
                          </a:solidFill>
                          <a:latin typeface="Cambria" pitchFamily="18" charset="0"/>
                          <a:ea typeface="Cambria" pitchFamily="18" charset="0"/>
                        </a:rPr>
                        <a:t>Computing</a:t>
                      </a:r>
                    </a:p>
                    <a:p>
                      <a:pPr fontAlgn="base">
                        <a:lnSpc>
                          <a:spcPct val="150000"/>
                        </a:lnSpc>
                        <a:buFont typeface="Wingdings" pitchFamily="2" charset="2"/>
                        <a:buChar char="ü"/>
                      </a:pPr>
                      <a:r>
                        <a:rPr lang="en-US" sz="1050" b="1" dirty="0">
                          <a:solidFill>
                            <a:schemeClr val="tx1"/>
                          </a:solidFill>
                          <a:latin typeface="Cambria" pitchFamily="18" charset="0"/>
                          <a:ea typeface="Cambria" pitchFamily="18" charset="0"/>
                        </a:rPr>
                        <a:t>Data Mining</a:t>
                      </a:r>
                    </a:p>
                    <a:p>
                      <a:pPr fontAlgn="base">
                        <a:lnSpc>
                          <a:spcPct val="150000"/>
                        </a:lnSpc>
                        <a:buFont typeface="Wingdings" pitchFamily="2" charset="2"/>
                        <a:buChar char="ü"/>
                      </a:pPr>
                      <a:r>
                        <a:rPr lang="en-US" sz="1050" b="1" dirty="0">
                          <a:solidFill>
                            <a:schemeClr val="tx1"/>
                          </a:solidFill>
                          <a:latin typeface="Cambria" pitchFamily="18" charset="0"/>
                          <a:ea typeface="Cambria" pitchFamily="18" charset="0"/>
                        </a:rPr>
                        <a:t>Internet</a:t>
                      </a:r>
                      <a:r>
                        <a:rPr lang="en-US" sz="1050" b="1" baseline="0" dirty="0">
                          <a:solidFill>
                            <a:schemeClr val="tx1"/>
                          </a:solidFill>
                          <a:latin typeface="Cambria" pitchFamily="18" charset="0"/>
                          <a:ea typeface="Cambria" pitchFamily="18" charset="0"/>
                        </a:rPr>
                        <a:t> of </a:t>
                      </a:r>
                      <a:r>
                        <a:rPr lang="en-US" sz="1050" b="1" dirty="0">
                          <a:solidFill>
                            <a:schemeClr val="tx1"/>
                          </a:solidFill>
                          <a:latin typeface="Cambria" pitchFamily="18" charset="0"/>
                          <a:ea typeface="Cambria" pitchFamily="18" charset="0"/>
                        </a:rPr>
                        <a:t>Things</a:t>
                      </a:r>
                    </a:p>
                    <a:p>
                      <a:pPr fontAlgn="base">
                        <a:lnSpc>
                          <a:spcPct val="150000"/>
                        </a:lnSpc>
                        <a:buFont typeface="Wingdings" pitchFamily="2" charset="2"/>
                        <a:buChar char="ü"/>
                      </a:pPr>
                      <a:r>
                        <a:rPr lang="en-US" sz="1050" b="1" dirty="0">
                          <a:solidFill>
                            <a:schemeClr val="tx1"/>
                          </a:solidFill>
                          <a:latin typeface="Cambria" pitchFamily="18" charset="0"/>
                          <a:ea typeface="Cambria" pitchFamily="18" charset="0"/>
                        </a:rPr>
                        <a:t>Pattern recognition </a:t>
                      </a:r>
                    </a:p>
                    <a:p>
                      <a:pPr marL="0" marR="0" indent="0" algn="l" defTabSz="760917" rtl="0" eaLnBrk="1" fontAlgn="base" latinLnBrk="0" hangingPunct="1">
                        <a:lnSpc>
                          <a:spcPct val="150000"/>
                        </a:lnSpc>
                        <a:spcBef>
                          <a:spcPts val="0"/>
                        </a:spcBef>
                        <a:spcAft>
                          <a:spcPts val="0"/>
                        </a:spcAft>
                        <a:buClrTx/>
                        <a:buSzTx/>
                        <a:buFont typeface="Wingdings" pitchFamily="2" charset="2"/>
                        <a:buChar char="ü"/>
                        <a:tabLst/>
                        <a:defRPr/>
                      </a:pPr>
                      <a:r>
                        <a:rPr lang="en-IN" sz="1050" b="1" dirty="0">
                          <a:solidFill>
                            <a:schemeClr val="tx1"/>
                          </a:solidFill>
                          <a:latin typeface="Cambria" pitchFamily="18" charset="0"/>
                          <a:ea typeface="Cambria" pitchFamily="18" charset="0"/>
                        </a:rPr>
                        <a:t>Automotive</a:t>
                      </a:r>
                      <a:r>
                        <a:rPr lang="en-IN" sz="1050" b="1" baseline="0" dirty="0">
                          <a:solidFill>
                            <a:schemeClr val="tx1"/>
                          </a:solidFill>
                          <a:latin typeface="Cambria" pitchFamily="18" charset="0"/>
                          <a:ea typeface="Cambria" pitchFamily="18" charset="0"/>
                        </a:rPr>
                        <a:t> Electronics</a:t>
                      </a:r>
                    </a:p>
                    <a:p>
                      <a:pPr fontAlgn="base">
                        <a:lnSpc>
                          <a:spcPct val="150000"/>
                        </a:lnSpc>
                        <a:buFont typeface="Wingdings" pitchFamily="2" charset="2"/>
                        <a:buChar char="ü"/>
                      </a:pPr>
                      <a:r>
                        <a:rPr lang="en-IN" sz="1050" b="1" dirty="0">
                          <a:solidFill>
                            <a:schemeClr val="tx1"/>
                          </a:solidFill>
                          <a:latin typeface="Cambria" pitchFamily="18" charset="0"/>
                          <a:ea typeface="Cambria" pitchFamily="18" charset="0"/>
                        </a:rPr>
                        <a:t>Data Analytics</a:t>
                      </a:r>
                      <a:endParaRPr lang="en-US" sz="1050" b="1" dirty="0">
                        <a:solidFill>
                          <a:schemeClr val="tx1"/>
                        </a:solidFill>
                        <a:latin typeface="Cambria" pitchFamily="18" charset="0"/>
                        <a:ea typeface="Cambria"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Rounded Rectangle 10"/>
          <p:cNvSpPr/>
          <p:nvPr/>
        </p:nvSpPr>
        <p:spPr>
          <a:xfrm>
            <a:off x="4032250" y="128569"/>
            <a:ext cx="3714776" cy="5072098"/>
          </a:xfrm>
          <a:prstGeom prst="roundRect">
            <a:avLst>
              <a:gd name="adj" fmla="val 562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b="1" dirty="0">
                <a:latin typeface="Cambria" pitchFamily="18" charset="0"/>
                <a:ea typeface="Cambria" pitchFamily="18" charset="0"/>
              </a:rPr>
              <a:t>Courses offered</a:t>
            </a:r>
          </a:p>
          <a:p>
            <a:pPr algn="just"/>
            <a:endParaRPr lang="en-US" sz="1000" dirty="0">
              <a:latin typeface="Cambria" pitchFamily="18" charset="0"/>
              <a:ea typeface="Cambria" pitchFamily="18" charset="0"/>
            </a:endParaRPr>
          </a:p>
          <a:p>
            <a:pPr algn="just"/>
            <a:r>
              <a:rPr lang="en-GB" sz="1000" dirty="0">
                <a:latin typeface="Cambria" pitchFamily="18" charset="0"/>
                <a:ea typeface="Cambria" pitchFamily="18" charset="0"/>
              </a:rPr>
              <a:t>Admissions to IIITN are only through Joint Seat Allocation Authority (</a:t>
            </a:r>
            <a:r>
              <a:rPr lang="en-GB" sz="1000" dirty="0" err="1">
                <a:latin typeface="Cambria" pitchFamily="18" charset="0"/>
                <a:ea typeface="Cambria" pitchFamily="18" charset="0"/>
              </a:rPr>
              <a:t>JoSAA</a:t>
            </a:r>
            <a:r>
              <a:rPr lang="en-GB" sz="1000" dirty="0">
                <a:latin typeface="Cambria" pitchFamily="18" charset="0"/>
                <a:ea typeface="Cambria" pitchFamily="18" charset="0"/>
              </a:rPr>
              <a:t>), based on JEE(Mains) scores. Engineering aspirants from all over India opt for IIIT Nagpur. Getting into IIITN has become tougher over the years, which ensures academically strong students are admitted to IIITN.</a:t>
            </a:r>
          </a:p>
          <a:p>
            <a:pPr algn="just"/>
            <a:endParaRPr lang="en-GB" sz="1000" dirty="0">
              <a:latin typeface="Cambria" pitchFamily="18" charset="0"/>
              <a:ea typeface="Cambria" pitchFamily="18" charset="0"/>
            </a:endParaRPr>
          </a:p>
          <a:p>
            <a:pPr algn="just"/>
            <a:endParaRPr lang="en-GB" sz="1000" dirty="0">
              <a:latin typeface="Cambria" pitchFamily="18" charset="0"/>
              <a:ea typeface="Cambria" pitchFamily="18" charset="0"/>
            </a:endParaRPr>
          </a:p>
          <a:p>
            <a:pPr algn="ctr"/>
            <a:r>
              <a:rPr lang="en-GB" sz="1200" b="1" dirty="0">
                <a:latin typeface="Cambria" pitchFamily="18" charset="0"/>
                <a:ea typeface="Cambria" pitchFamily="18" charset="0"/>
              </a:rPr>
              <a:t>Courses offered and intake</a:t>
            </a:r>
          </a:p>
          <a:p>
            <a:pPr algn="just"/>
            <a:endParaRPr lang="en-GB" sz="1200" b="1" dirty="0">
              <a:latin typeface="Cambria" pitchFamily="18" charset="0"/>
              <a:ea typeface="Cambria" pitchFamily="18" charset="0"/>
            </a:endParaRPr>
          </a:p>
          <a:p>
            <a:pPr algn="just"/>
            <a:endParaRPr lang="en-GB" sz="1000" b="1" dirty="0">
              <a:latin typeface="Cambria" pitchFamily="18" charset="0"/>
              <a:ea typeface="Cambria" pitchFamily="18" charset="0"/>
            </a:endParaRPr>
          </a:p>
          <a:p>
            <a:pPr algn="just" fontAlgn="base">
              <a:lnSpc>
                <a:spcPct val="150000"/>
              </a:lnSpc>
              <a:buFont typeface="Arial" pitchFamily="34" charset="0"/>
              <a:buChar char="•"/>
            </a:pPr>
            <a:r>
              <a:rPr lang="en-GB" sz="1000" b="1" dirty="0">
                <a:latin typeface="Cambria" pitchFamily="18" charset="0"/>
                <a:ea typeface="Cambria" pitchFamily="18" charset="0"/>
              </a:rPr>
              <a:t>B.TECH (4 Years)</a:t>
            </a:r>
          </a:p>
          <a:p>
            <a:pPr marL="180975" algn="just" fontAlgn="base">
              <a:lnSpc>
                <a:spcPct val="150000"/>
              </a:lnSpc>
              <a:buFont typeface="Arial" pitchFamily="34" charset="0"/>
              <a:buChar char="•"/>
            </a:pPr>
            <a:r>
              <a:rPr lang="en-GB" sz="1000" dirty="0">
                <a:latin typeface="Cambria" pitchFamily="18" charset="0"/>
                <a:ea typeface="Cambria" pitchFamily="18" charset="0"/>
              </a:rPr>
              <a:t>Computer Science and Engineering = 144 Seats</a:t>
            </a:r>
          </a:p>
          <a:p>
            <a:pPr marL="180975" algn="just" fontAlgn="base">
              <a:lnSpc>
                <a:spcPct val="150000"/>
              </a:lnSpc>
              <a:buFont typeface="Arial" pitchFamily="34" charset="0"/>
              <a:buChar char="•"/>
            </a:pPr>
            <a:r>
              <a:rPr lang="en-GB" sz="1000" dirty="0">
                <a:latin typeface="Cambria" pitchFamily="18" charset="0"/>
                <a:ea typeface="Cambria" pitchFamily="18" charset="0"/>
              </a:rPr>
              <a:t>Electronics and Communication Engineering = 108 Seats</a:t>
            </a:r>
          </a:p>
          <a:p>
            <a:pPr algn="just" fontAlgn="base">
              <a:buFont typeface="Arial" pitchFamily="34" charset="0"/>
              <a:buChar char="•"/>
            </a:pPr>
            <a:endParaRPr lang="en-GB" sz="1000" b="1" dirty="0">
              <a:latin typeface="Cambria" pitchFamily="18" charset="0"/>
              <a:ea typeface="Cambria" pitchFamily="18" charset="0"/>
            </a:endParaRPr>
          </a:p>
          <a:p>
            <a:pPr algn="just" fontAlgn="base">
              <a:buFont typeface="Arial" pitchFamily="34" charset="0"/>
              <a:buChar char="•"/>
            </a:pPr>
            <a:r>
              <a:rPr lang="en-GB" sz="1000" b="1" dirty="0" err="1">
                <a:latin typeface="Cambria" pitchFamily="18" charset="0"/>
                <a:ea typeface="Cambria" pitchFamily="18" charset="0"/>
              </a:rPr>
              <a:t>Ph.D</a:t>
            </a:r>
            <a:r>
              <a:rPr lang="en-GB" sz="1000" b="1" dirty="0">
                <a:latin typeface="Cambria" pitchFamily="18" charset="0"/>
                <a:ea typeface="Cambria" pitchFamily="18" charset="0"/>
              </a:rPr>
              <a:t> programmes in CSE and ECE = 20 seats</a:t>
            </a:r>
          </a:p>
          <a:p>
            <a:pPr algn="just" fontAlgn="base">
              <a:buFont typeface="Arial" pitchFamily="34" charset="0"/>
              <a:buChar char="•"/>
            </a:pPr>
            <a:endParaRPr lang="en-GB" sz="1000" b="1" dirty="0">
              <a:latin typeface="Cambria" pitchFamily="18" charset="0"/>
              <a:ea typeface="Cambria" pitchFamily="18" charset="0"/>
            </a:endParaRPr>
          </a:p>
          <a:p>
            <a:pPr algn="just" fontAlgn="base">
              <a:buFont typeface="Arial" pitchFamily="34" charset="0"/>
              <a:buChar char="•"/>
            </a:pPr>
            <a:r>
              <a:rPr lang="en-GB" sz="1000" b="1" dirty="0" err="1">
                <a:latin typeface="Cambria" pitchFamily="18" charset="0"/>
                <a:ea typeface="Cambria" pitchFamily="18" charset="0"/>
              </a:rPr>
              <a:t>M.Tech</a:t>
            </a:r>
            <a:r>
              <a:rPr lang="en-GB" sz="1000" b="1" dirty="0">
                <a:latin typeface="Cambria" pitchFamily="18" charset="0"/>
                <a:ea typeface="Cambria" pitchFamily="18" charset="0"/>
              </a:rPr>
              <a:t> programmes will be launched soon.</a:t>
            </a:r>
          </a:p>
          <a:p>
            <a:pPr algn="just"/>
            <a:endParaRPr lang="en-GB" sz="1000" dirty="0">
              <a:latin typeface="Cambria" pitchFamily="18" charset="0"/>
              <a:ea typeface="Cambria" pitchFamily="18" charset="0"/>
            </a:endParaRPr>
          </a:p>
          <a:p>
            <a:pPr algn="just"/>
            <a:r>
              <a:rPr lang="en-GB" sz="1000" dirty="0">
                <a:latin typeface="Cambria" pitchFamily="18" charset="0"/>
                <a:ea typeface="Cambria" pitchFamily="18" charset="0"/>
              </a:rPr>
              <a:t>Our first batch of PhD candidates is undergoing research work at  IIITN under various supervisors in areas of Machine Learning, Image  Processing, Communications, etc.</a:t>
            </a:r>
          </a:p>
          <a:p>
            <a:pPr algn="just"/>
            <a:endParaRPr lang="en-GB" sz="1000" dirty="0">
              <a:latin typeface="Cambria" pitchFamily="18" charset="0"/>
              <a:ea typeface="Cambria" pitchFamily="18" charset="0"/>
            </a:endParaRPr>
          </a:p>
          <a:p>
            <a:pPr algn="just"/>
            <a:r>
              <a:rPr lang="en-GB" sz="1000" dirty="0">
                <a:latin typeface="Cambria" pitchFamily="18" charset="0"/>
                <a:ea typeface="Cambria" pitchFamily="18" charset="0"/>
              </a:rPr>
              <a:t>Our </a:t>
            </a:r>
            <a:r>
              <a:rPr lang="en-GB" sz="1000" dirty="0" err="1">
                <a:latin typeface="Cambria" pitchFamily="18" charset="0"/>
                <a:ea typeface="Cambria" pitchFamily="18" charset="0"/>
              </a:rPr>
              <a:t>Ph.D</a:t>
            </a:r>
            <a:r>
              <a:rPr lang="en-GB" sz="1000" dirty="0">
                <a:latin typeface="Cambria" pitchFamily="18" charset="0"/>
                <a:ea typeface="Cambria" pitchFamily="18" charset="0"/>
              </a:rPr>
              <a:t> programme also facilitates people from Industry to pursue research interests under Industry-Academia Collaboration.</a:t>
            </a:r>
          </a:p>
          <a:p>
            <a:pPr algn="just"/>
            <a:endParaRPr lang="en-GB" sz="1000" dirty="0">
              <a:latin typeface="Cambria" pitchFamily="18" charset="0"/>
              <a:ea typeface="Cambria" pitchFamily="18" charset="0"/>
            </a:endParaRPr>
          </a:p>
          <a:p>
            <a:pPr algn="just"/>
            <a:endParaRPr lang="en-US" sz="1000" dirty="0">
              <a:latin typeface="Cambria" pitchFamily="18" charset="0"/>
              <a:ea typeface="Cambria"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889374" y="128570"/>
            <a:ext cx="3850478" cy="4643470"/>
          </a:xfrm>
          <a:prstGeom prst="rect">
            <a:avLst/>
          </a:prstGeom>
        </p:spPr>
        <p:txBody>
          <a:bodyPr vert="horz" lIns="76093" tIns="38046" rIns="76093" bIns="38046" rtlCol="0">
            <a:noAutofit/>
          </a:bodyPr>
          <a:lstStyle/>
          <a:p>
            <a:pPr marL="285344" marR="0" lvl="0" indent="-285344" defTabSz="760917" rtl="0" eaLnBrk="1" fontAlgn="auto" latinLnBrk="0" hangingPunct="1">
              <a:lnSpc>
                <a:spcPct val="100000"/>
              </a:lnSpc>
              <a:spcBef>
                <a:spcPct val="20000"/>
              </a:spcBef>
              <a:spcAft>
                <a:spcPts val="0"/>
              </a:spcAft>
              <a:buClrTx/>
              <a:buSzTx/>
              <a:buFont typeface="Arial" pitchFamily="34" charset="0"/>
              <a:buChar char="•"/>
              <a:tabLst/>
              <a:defRPr/>
            </a:pPr>
            <a:endParaRPr kumimoji="0" lang="en-US" sz="1000" b="1" i="0" u="sng" strike="noStrike" kern="1200" cap="none" spc="0" normalizeH="0" baseline="0" noProof="0" dirty="0">
              <a:ln>
                <a:noFill/>
              </a:ln>
              <a:solidFill>
                <a:schemeClr val="tx1"/>
              </a:solidFill>
              <a:effectLst/>
              <a:uLnTx/>
              <a:uFillTx/>
              <a:latin typeface="Cambria" pitchFamily="18" charset="0"/>
              <a:ea typeface="Cambria" pitchFamily="18" charset="0"/>
            </a:endParaRPr>
          </a:p>
        </p:txBody>
      </p:sp>
      <p:sp>
        <p:nvSpPr>
          <p:cNvPr id="6" name="Rounded Rectangle 5"/>
          <p:cNvSpPr/>
          <p:nvPr/>
        </p:nvSpPr>
        <p:spPr>
          <a:xfrm>
            <a:off x="174598" y="128569"/>
            <a:ext cx="3714776" cy="5143536"/>
          </a:xfrm>
          <a:prstGeom prst="roundRect">
            <a:avLst>
              <a:gd name="adj" fmla="val 562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buNone/>
            </a:pPr>
            <a:endParaRPr lang="en-US" sz="1200" b="1" dirty="0">
              <a:latin typeface="Cambria" pitchFamily="18" charset="0"/>
              <a:ea typeface="Cambria" pitchFamily="18" charset="0"/>
            </a:endParaRPr>
          </a:p>
          <a:p>
            <a:pPr algn="ctr">
              <a:lnSpc>
                <a:spcPct val="200000"/>
              </a:lnSpc>
              <a:buNone/>
            </a:pPr>
            <a:r>
              <a:rPr lang="en-US" sz="1200" b="1" dirty="0">
                <a:latin typeface="Cambria" pitchFamily="18" charset="0"/>
                <a:ea typeface="Cambria" pitchFamily="18" charset="0"/>
              </a:rPr>
              <a:t>Industry Academia Collaboration</a:t>
            </a:r>
          </a:p>
          <a:p>
            <a:pPr marL="180975" lvl="0" indent="-180975" algn="just">
              <a:lnSpc>
                <a:spcPct val="200000"/>
              </a:lnSpc>
              <a:buFont typeface="Wingdings" pitchFamily="2" charset="2"/>
              <a:buChar char="v"/>
            </a:pPr>
            <a:r>
              <a:rPr lang="en-US" sz="980" dirty="0">
                <a:latin typeface="Cambria" pitchFamily="18" charset="0"/>
                <a:ea typeface="Cambria" pitchFamily="18" charset="0"/>
              </a:rPr>
              <a:t>Tie up with Tata Consultancy Services as Industry Partner.</a:t>
            </a:r>
          </a:p>
          <a:p>
            <a:pPr marL="180975" lvl="0" indent="-180975" algn="just">
              <a:lnSpc>
                <a:spcPct val="150000"/>
              </a:lnSpc>
              <a:buFont typeface="Wingdings" pitchFamily="2" charset="2"/>
              <a:buChar char="v"/>
            </a:pPr>
            <a:r>
              <a:rPr lang="en-IN" sz="980" dirty="0" err="1">
                <a:latin typeface="Cambria" pitchFamily="18" charset="0"/>
                <a:ea typeface="Cambria" pitchFamily="18" charset="0"/>
              </a:rPr>
              <a:t>MoU</a:t>
            </a:r>
            <a:r>
              <a:rPr lang="en-IN" sz="980" dirty="0">
                <a:latin typeface="Cambria" pitchFamily="18" charset="0"/>
                <a:ea typeface="Cambria" pitchFamily="18" charset="0"/>
              </a:rPr>
              <a:t> with </a:t>
            </a:r>
            <a:r>
              <a:rPr lang="en-US" sz="980" dirty="0">
                <a:latin typeface="Cambria" pitchFamily="18" charset="0"/>
                <a:ea typeface="Cambria" pitchFamily="18" charset="0"/>
              </a:rPr>
              <a:t>ESIEE (</a:t>
            </a:r>
            <a:r>
              <a:rPr lang="en-US" sz="980" dirty="0" err="1">
                <a:latin typeface="Cambria" pitchFamily="18" charset="0"/>
                <a:ea typeface="Cambria" pitchFamily="18" charset="0"/>
              </a:rPr>
              <a:t>École</a:t>
            </a:r>
            <a:r>
              <a:rPr lang="en-US" sz="980" dirty="0">
                <a:latin typeface="Cambria" pitchFamily="18" charset="0"/>
                <a:ea typeface="Cambria" pitchFamily="18" charset="0"/>
              </a:rPr>
              <a:t> </a:t>
            </a:r>
            <a:r>
              <a:rPr lang="en-US" sz="980" dirty="0" err="1">
                <a:latin typeface="Cambria" pitchFamily="18" charset="0"/>
                <a:ea typeface="Cambria" pitchFamily="18" charset="0"/>
              </a:rPr>
              <a:t>Supérieure</a:t>
            </a:r>
            <a:r>
              <a:rPr lang="en-US" sz="980" dirty="0">
                <a:latin typeface="Cambria" pitchFamily="18" charset="0"/>
                <a:ea typeface="Cambria" pitchFamily="18" charset="0"/>
              </a:rPr>
              <a:t> </a:t>
            </a:r>
            <a:r>
              <a:rPr lang="en-US" sz="980" dirty="0" err="1">
                <a:latin typeface="Cambria" pitchFamily="18" charset="0"/>
                <a:ea typeface="Cambria" pitchFamily="18" charset="0"/>
              </a:rPr>
              <a:t>d'Ingénieurs</a:t>
            </a:r>
            <a:r>
              <a:rPr lang="en-US" sz="980" dirty="0">
                <a:latin typeface="Cambria" pitchFamily="18" charset="0"/>
                <a:ea typeface="Cambria" pitchFamily="18" charset="0"/>
              </a:rPr>
              <a:t> en </a:t>
            </a:r>
            <a:r>
              <a:rPr lang="en-US" sz="980" dirty="0" err="1">
                <a:latin typeface="Cambria" pitchFamily="18" charset="0"/>
                <a:ea typeface="Cambria" pitchFamily="18" charset="0"/>
              </a:rPr>
              <a:t>Électrotechnique</a:t>
            </a:r>
            <a:r>
              <a:rPr lang="en-US" sz="980" dirty="0">
                <a:latin typeface="Cambria" pitchFamily="18" charset="0"/>
                <a:ea typeface="Cambria" pitchFamily="18" charset="0"/>
              </a:rPr>
              <a:t> et </a:t>
            </a:r>
            <a:r>
              <a:rPr lang="en-US" sz="980" dirty="0" err="1">
                <a:latin typeface="Cambria" pitchFamily="18" charset="0"/>
                <a:ea typeface="Cambria" pitchFamily="18" charset="0"/>
              </a:rPr>
              <a:t>Électronique</a:t>
            </a:r>
            <a:r>
              <a:rPr lang="en-US" sz="980" dirty="0">
                <a:latin typeface="Cambria" pitchFamily="18" charset="0"/>
                <a:ea typeface="Cambria" pitchFamily="18" charset="0"/>
              </a:rPr>
              <a:t>) Paris- Graduate School of Engineering, based in France for exchange </a:t>
            </a:r>
            <a:r>
              <a:rPr lang="en-US" sz="980" dirty="0" err="1">
                <a:latin typeface="Cambria" pitchFamily="18" charset="0"/>
                <a:ea typeface="Cambria" pitchFamily="18" charset="0"/>
              </a:rPr>
              <a:t>programmes</a:t>
            </a:r>
            <a:r>
              <a:rPr lang="en-US" sz="980" dirty="0">
                <a:latin typeface="Cambria" pitchFamily="18" charset="0"/>
                <a:ea typeface="Cambria" pitchFamily="18" charset="0"/>
              </a:rPr>
              <a:t>.</a:t>
            </a:r>
          </a:p>
          <a:p>
            <a:pPr marL="180975" lvl="0" indent="-180975" algn="just">
              <a:lnSpc>
                <a:spcPct val="150000"/>
              </a:lnSpc>
              <a:buFont typeface="Wingdings" pitchFamily="2" charset="2"/>
              <a:buChar char="v"/>
            </a:pPr>
            <a:r>
              <a:rPr lang="en-US" sz="980" dirty="0">
                <a:latin typeface="Cambria" pitchFamily="18" charset="0"/>
                <a:ea typeface="Cambria" pitchFamily="18" charset="0"/>
              </a:rPr>
              <a:t>Lecture series delivered by Tech experts from industry.</a:t>
            </a:r>
          </a:p>
          <a:p>
            <a:pPr marL="180975" lvl="0" indent="-180975" algn="just">
              <a:lnSpc>
                <a:spcPct val="150000"/>
              </a:lnSpc>
              <a:buFont typeface="Wingdings" pitchFamily="2" charset="2"/>
              <a:buChar char="v"/>
            </a:pPr>
            <a:r>
              <a:rPr lang="en-US" sz="980" dirty="0">
                <a:latin typeface="Cambria" pitchFamily="18" charset="0"/>
                <a:ea typeface="Cambria" pitchFamily="18" charset="0"/>
              </a:rPr>
              <a:t>IT Workshops on Data Structures, Python, </a:t>
            </a:r>
            <a:r>
              <a:rPr lang="en-US" sz="980" dirty="0" err="1">
                <a:latin typeface="Cambria" pitchFamily="18" charset="0"/>
                <a:ea typeface="Cambria" pitchFamily="18" charset="0"/>
              </a:rPr>
              <a:t>HTML,Matlab</a:t>
            </a:r>
            <a:r>
              <a:rPr lang="en-US" sz="980" dirty="0">
                <a:latin typeface="Cambria" pitchFamily="18" charset="0"/>
                <a:ea typeface="Cambria" pitchFamily="18" charset="0"/>
              </a:rPr>
              <a:t>, Robotics, Machine Learning </a:t>
            </a:r>
            <a:r>
              <a:rPr lang="en-US" sz="980" dirty="0" err="1">
                <a:latin typeface="Cambria" pitchFamily="18" charset="0"/>
                <a:ea typeface="Cambria" pitchFamily="18" charset="0"/>
              </a:rPr>
              <a:t>etc.are</a:t>
            </a:r>
            <a:r>
              <a:rPr lang="en-US" sz="980" dirty="0">
                <a:latin typeface="Cambria" pitchFamily="18" charset="0"/>
                <a:ea typeface="Cambria" pitchFamily="18" charset="0"/>
              </a:rPr>
              <a:t> conducted regularly by subject experts from IT industry.</a:t>
            </a:r>
          </a:p>
          <a:p>
            <a:pPr marL="180975" lvl="0" indent="-180975" algn="just">
              <a:buFont typeface="Wingdings" pitchFamily="2" charset="2"/>
              <a:buChar char="v"/>
            </a:pPr>
            <a:endParaRPr lang="en-IN" sz="980" dirty="0">
              <a:latin typeface="Cambria" pitchFamily="18" charset="0"/>
              <a:ea typeface="Cambria" pitchFamily="18" charset="0"/>
            </a:endParaRPr>
          </a:p>
          <a:p>
            <a:pPr marL="180975" lvl="0" indent="-180975" algn="just">
              <a:buFont typeface="Wingdings" pitchFamily="2" charset="2"/>
              <a:buChar char="v"/>
            </a:pPr>
            <a:endParaRPr lang="en-US" sz="980" dirty="0">
              <a:latin typeface="Cambria" pitchFamily="18" charset="0"/>
              <a:ea typeface="Cambria" pitchFamily="18" charset="0"/>
            </a:endParaRPr>
          </a:p>
          <a:p>
            <a:pPr algn="ctr">
              <a:lnSpc>
                <a:spcPct val="200000"/>
              </a:lnSpc>
              <a:buNone/>
            </a:pPr>
            <a:r>
              <a:rPr lang="en-US" sz="1200" b="1" dirty="0">
                <a:latin typeface="Cambria" pitchFamily="18" charset="0"/>
                <a:ea typeface="Cambria" pitchFamily="18" charset="0"/>
              </a:rPr>
              <a:t>USPs of Curriculum</a:t>
            </a:r>
          </a:p>
          <a:p>
            <a:pPr marL="180975" lvl="0" indent="-180975" algn="just">
              <a:lnSpc>
                <a:spcPct val="200000"/>
              </a:lnSpc>
              <a:buFont typeface="Wingdings" pitchFamily="2" charset="2"/>
              <a:buChar char="v"/>
            </a:pPr>
            <a:r>
              <a:rPr lang="en-US" sz="980" dirty="0">
                <a:latin typeface="Cambria" pitchFamily="18" charset="0"/>
                <a:ea typeface="Cambria" pitchFamily="18" charset="0"/>
              </a:rPr>
              <a:t>Core subjects incorporated right from the first semester.</a:t>
            </a:r>
          </a:p>
          <a:p>
            <a:pPr marL="180975" lvl="0" indent="-180975" algn="just">
              <a:lnSpc>
                <a:spcPct val="150000"/>
              </a:lnSpc>
              <a:buFont typeface="Wingdings" pitchFamily="2" charset="2"/>
              <a:buChar char="v"/>
            </a:pPr>
            <a:r>
              <a:rPr lang="en-US" sz="980" dirty="0">
                <a:latin typeface="Cambria" pitchFamily="18" charset="0"/>
                <a:ea typeface="Cambria" pitchFamily="18" charset="0"/>
              </a:rPr>
              <a:t>The subjects and their contents are dynamic and revised time to time in consultation with technology experts.</a:t>
            </a:r>
          </a:p>
          <a:p>
            <a:pPr marL="180975" lvl="0" indent="-180975" algn="just">
              <a:lnSpc>
                <a:spcPct val="150000"/>
              </a:lnSpc>
              <a:buFont typeface="Wingdings" pitchFamily="2" charset="2"/>
              <a:buChar char="v"/>
            </a:pPr>
            <a:r>
              <a:rPr lang="en-US" sz="980" dirty="0">
                <a:latin typeface="Cambria" pitchFamily="18" charset="0"/>
                <a:ea typeface="Cambria" pitchFamily="18" charset="0"/>
              </a:rPr>
              <a:t>Choice Based Credit System gives an option to students to choose subjects of their choice.</a:t>
            </a:r>
          </a:p>
          <a:p>
            <a:pPr marL="180975" lvl="0" indent="-180975" algn="just">
              <a:lnSpc>
                <a:spcPct val="150000"/>
              </a:lnSpc>
              <a:buFont typeface="Wingdings" pitchFamily="2" charset="2"/>
              <a:buChar char="v"/>
            </a:pPr>
            <a:r>
              <a:rPr lang="en-US" sz="980" dirty="0">
                <a:latin typeface="Cambria" pitchFamily="18" charset="0"/>
                <a:ea typeface="Cambria" pitchFamily="18" charset="0"/>
              </a:rPr>
              <a:t>Credit based mandatory industry internship for six months.</a:t>
            </a:r>
          </a:p>
          <a:p>
            <a:pPr marL="180975" lvl="0" indent="-180975" algn="just">
              <a:lnSpc>
                <a:spcPct val="150000"/>
              </a:lnSpc>
              <a:buFont typeface="Wingdings" pitchFamily="2" charset="2"/>
              <a:buChar char="v"/>
            </a:pPr>
            <a:r>
              <a:rPr lang="en-US" sz="980" dirty="0">
                <a:latin typeface="Cambria" pitchFamily="18" charset="0"/>
                <a:ea typeface="Cambria" pitchFamily="18" charset="0"/>
              </a:rPr>
              <a:t>Option to pursue credit based Online Certification Courses from Coursera, Udemy, Google Certifications, etc.</a:t>
            </a:r>
          </a:p>
          <a:p>
            <a:pPr lvl="0" algn="just">
              <a:buFont typeface="Wingdings" pitchFamily="2" charset="2"/>
              <a:buChar char="v"/>
            </a:pPr>
            <a:endParaRPr lang="en-US" sz="980" dirty="0">
              <a:latin typeface="Cambria" pitchFamily="18" charset="0"/>
              <a:ea typeface="Cambria" pitchFamily="18" charset="0"/>
            </a:endParaRPr>
          </a:p>
          <a:p>
            <a:pPr lvl="0" algn="just"/>
            <a:endParaRPr lang="en-US" sz="980" dirty="0">
              <a:latin typeface="Cambria" pitchFamily="18" charset="0"/>
              <a:ea typeface="Cambria" pitchFamily="18" charset="0"/>
            </a:endParaRPr>
          </a:p>
        </p:txBody>
      </p:sp>
      <p:sp>
        <p:nvSpPr>
          <p:cNvPr id="7" name="Rounded Rectangle 6"/>
          <p:cNvSpPr/>
          <p:nvPr/>
        </p:nvSpPr>
        <p:spPr>
          <a:xfrm>
            <a:off x="3960812" y="128569"/>
            <a:ext cx="3786214" cy="5143536"/>
          </a:xfrm>
          <a:prstGeom prst="roundRect">
            <a:avLst>
              <a:gd name="adj" fmla="val 5625"/>
            </a:avLst>
          </a:prstGeom>
        </p:spPr>
        <p:style>
          <a:lnRef idx="1">
            <a:schemeClr val="accent1"/>
          </a:lnRef>
          <a:fillRef idx="2">
            <a:schemeClr val="accent1"/>
          </a:fillRef>
          <a:effectRef idx="1">
            <a:schemeClr val="accent1"/>
          </a:effectRef>
          <a:fontRef idx="minor">
            <a:schemeClr val="dk1"/>
          </a:fontRef>
        </p:style>
        <p:txBody>
          <a:bodyPr rtlCol="0" anchor="ctr"/>
          <a:lstStyle/>
          <a:p>
            <a:endParaRPr lang="en-US" sz="1200" b="1" dirty="0">
              <a:latin typeface="Cambria" pitchFamily="18" charset="0"/>
              <a:ea typeface="Cambria" pitchFamily="18" charset="0"/>
            </a:endParaRPr>
          </a:p>
          <a:p>
            <a:pPr algn="ctr">
              <a:lnSpc>
                <a:spcPct val="200000"/>
              </a:lnSpc>
            </a:pPr>
            <a:r>
              <a:rPr lang="en-US" sz="1200" b="1" dirty="0">
                <a:latin typeface="Cambria" pitchFamily="18" charset="0"/>
                <a:ea typeface="Cambria" pitchFamily="18" charset="0"/>
              </a:rPr>
              <a:t>Internships and Placements</a:t>
            </a:r>
          </a:p>
          <a:p>
            <a:pPr>
              <a:lnSpc>
                <a:spcPct val="150000"/>
              </a:lnSpc>
            </a:pPr>
            <a:r>
              <a:rPr lang="en-US" sz="980" dirty="0">
                <a:latin typeface="Cambria" pitchFamily="18" charset="0"/>
                <a:ea typeface="Cambria" pitchFamily="18" charset="0"/>
              </a:rPr>
              <a:t>Efforts are made at IIITN to make students employable through various initiatives viz. Industry Internship, Workshops, Guest Lectures, Trainings, Events, etc. Students at IIITN participate regularly at inter-college competition like </a:t>
            </a:r>
            <a:r>
              <a:rPr lang="en-US" sz="980" dirty="0" err="1">
                <a:latin typeface="Cambria" pitchFamily="18" charset="0"/>
                <a:ea typeface="Cambria" pitchFamily="18" charset="0"/>
              </a:rPr>
              <a:t>Hackathon</a:t>
            </a:r>
            <a:r>
              <a:rPr lang="en-US" sz="980" dirty="0">
                <a:latin typeface="Cambria" pitchFamily="18" charset="0"/>
                <a:ea typeface="Cambria" pitchFamily="18" charset="0"/>
              </a:rPr>
              <a:t>, Robotics, Paper presentation, etc.</a:t>
            </a:r>
          </a:p>
          <a:p>
            <a:endParaRPr lang="en-US" sz="980" dirty="0">
              <a:latin typeface="Cambria" pitchFamily="18" charset="0"/>
              <a:ea typeface="Cambria" pitchFamily="18" charset="0"/>
            </a:endParaRPr>
          </a:p>
          <a:p>
            <a:pPr algn="ctr">
              <a:lnSpc>
                <a:spcPct val="200000"/>
              </a:lnSpc>
            </a:pPr>
            <a:r>
              <a:rPr lang="en-US" sz="1200" b="1" dirty="0">
                <a:latin typeface="Cambria" pitchFamily="18" charset="0"/>
                <a:ea typeface="Cambria" pitchFamily="18" charset="0"/>
              </a:rPr>
              <a:t>Rationale behind Industry Internship Programme</a:t>
            </a:r>
          </a:p>
          <a:p>
            <a:pPr>
              <a:lnSpc>
                <a:spcPct val="150000"/>
              </a:lnSpc>
            </a:pPr>
            <a:r>
              <a:rPr lang="en-US" sz="980" dirty="0">
                <a:latin typeface="Cambria" pitchFamily="18" charset="0"/>
                <a:ea typeface="Cambria" pitchFamily="18" charset="0"/>
              </a:rPr>
              <a:t> As a part of the curriculum, students at IIITN are required to pursue a semester-long full-time industry internship in prominent companies. This helps them in getting the much-required exposure to the real-life corporate and technical platforms. Throughout the internship, students’ performance is monitored and evaluated.</a:t>
            </a:r>
          </a:p>
          <a:p>
            <a:endParaRPr lang="en-IN" sz="980" dirty="0">
              <a:latin typeface="Cambria" pitchFamily="18" charset="0"/>
              <a:ea typeface="Cambria" pitchFamily="18" charset="0"/>
            </a:endParaRPr>
          </a:p>
          <a:p>
            <a:pPr algn="ctr">
              <a:buNone/>
            </a:pPr>
            <a:r>
              <a:rPr lang="en-US" sz="1200" b="1" dirty="0">
                <a:latin typeface="Cambria" pitchFamily="18" charset="0"/>
                <a:ea typeface="Cambria" pitchFamily="18" charset="0"/>
              </a:rPr>
              <a:t>Trainings</a:t>
            </a:r>
          </a:p>
          <a:p>
            <a:pPr algn="just">
              <a:lnSpc>
                <a:spcPct val="150000"/>
              </a:lnSpc>
              <a:buNone/>
            </a:pPr>
            <a:r>
              <a:rPr lang="en-US" sz="980" dirty="0">
                <a:latin typeface="Cambria" pitchFamily="18" charset="0"/>
                <a:ea typeface="Cambria" pitchFamily="18" charset="0"/>
              </a:rPr>
              <a:t>Campus Recruitment Training is a crucial aspect of the placement preparations. Students at IIITN are critically trained on aspects like Aptitude, Group Discussions, and Interview. Students are encouraged to take up entrepreneurship through interaction with founders of startups.</a:t>
            </a:r>
          </a:p>
          <a:p>
            <a:endParaRPr lang="en-US" sz="980" dirty="0">
              <a:latin typeface="Cambria" pitchFamily="18" charset="0"/>
              <a:ea typeface="Cambria" pitchFamily="18" charset="0"/>
            </a:endParaRPr>
          </a:p>
          <a:p>
            <a:endParaRPr lang="en-US" sz="980" u="sng" dirty="0">
              <a:solidFill>
                <a:schemeClr val="tx1"/>
              </a:solidFill>
              <a:latin typeface="Cambria" pitchFamily="18" charset="0"/>
              <a:ea typeface="Cambria"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28;p17"/>
          <p:cNvPicPr preferRelativeResize="0"/>
          <p:nvPr/>
        </p:nvPicPr>
        <p:blipFill>
          <a:blip r:embed="rId3">
            <a:alphaModFix/>
          </a:blip>
          <a:stretch>
            <a:fillRect/>
          </a:stretch>
        </p:blipFill>
        <p:spPr>
          <a:xfrm>
            <a:off x="531788" y="1292102"/>
            <a:ext cx="6991900" cy="3694251"/>
          </a:xfrm>
          <a:prstGeom prst="rect">
            <a:avLst/>
          </a:prstGeom>
          <a:noFill/>
          <a:ln>
            <a:noFill/>
          </a:ln>
        </p:spPr>
      </p:pic>
      <p:sp>
        <p:nvSpPr>
          <p:cNvPr id="4" name="Title 1"/>
          <p:cNvSpPr txBox="1">
            <a:spLocks/>
          </p:cNvSpPr>
          <p:nvPr/>
        </p:nvSpPr>
        <p:spPr>
          <a:xfrm>
            <a:off x="0" y="128569"/>
            <a:ext cx="7921625" cy="342883"/>
          </a:xfrm>
          <a:prstGeom prst="rect">
            <a:avLst/>
          </a:prstGeom>
        </p:spPr>
        <p:txBody>
          <a:bodyPr>
            <a:noAutofit/>
          </a:bodyPr>
          <a:lstStyle/>
          <a:p>
            <a:pPr lvl="0" algn="ctr" defTabSz="760917">
              <a:spcBef>
                <a:spcPct val="0"/>
              </a:spcBef>
              <a:defRPr/>
            </a:pPr>
            <a:r>
              <a:rPr kumimoji="0" lang="en-GB" sz="1300" b="1" i="0" u="none" strike="noStrike" kern="1200" cap="none" spc="0" normalizeH="0" baseline="0" noProof="0" dirty="0">
                <a:ln>
                  <a:noFill/>
                </a:ln>
                <a:solidFill>
                  <a:schemeClr val="tx1"/>
                </a:solidFill>
                <a:effectLst/>
                <a:uLnTx/>
                <a:uFillTx/>
                <a:latin typeface="Cambria" pitchFamily="18" charset="0"/>
                <a:ea typeface="Cambria" pitchFamily="18" charset="0"/>
                <a:cs typeface="+mj-cs"/>
              </a:rPr>
              <a:t>Final year </a:t>
            </a:r>
            <a:r>
              <a:rPr kumimoji="0" lang="en-GB" sz="1300" b="1" i="0" u="none" strike="noStrike" kern="1200" cap="none" spc="0" normalizeH="0" baseline="0" noProof="0" dirty="0" err="1">
                <a:ln>
                  <a:noFill/>
                </a:ln>
                <a:solidFill>
                  <a:schemeClr val="tx1"/>
                </a:solidFill>
                <a:effectLst/>
                <a:uLnTx/>
                <a:uFillTx/>
                <a:latin typeface="Cambria" pitchFamily="18" charset="0"/>
                <a:ea typeface="Cambria" pitchFamily="18" charset="0"/>
                <a:cs typeface="+mj-cs"/>
              </a:rPr>
              <a:t>B.Tech</a:t>
            </a:r>
            <a:r>
              <a:rPr kumimoji="0" lang="en-GB" sz="1300" b="1" i="0" u="none" strike="noStrike" kern="1200" cap="none" spc="0" normalizeH="0" baseline="0" noProof="0" dirty="0">
                <a:ln>
                  <a:noFill/>
                </a:ln>
                <a:solidFill>
                  <a:schemeClr val="tx1"/>
                </a:solidFill>
                <a:effectLst/>
                <a:uLnTx/>
                <a:uFillTx/>
                <a:latin typeface="Cambria" pitchFamily="18" charset="0"/>
                <a:ea typeface="Cambria" pitchFamily="18" charset="0"/>
                <a:cs typeface="+mj-cs"/>
              </a:rPr>
              <a:t> students got offers </a:t>
            </a:r>
            <a:r>
              <a:rPr kumimoji="0" lang="en-GB" sz="1300" b="1" i="0" u="none" strike="noStrike" kern="1200" cap="none" spc="0" normalizeH="0" noProof="0" dirty="0">
                <a:ln>
                  <a:noFill/>
                </a:ln>
                <a:solidFill>
                  <a:schemeClr val="tx1"/>
                </a:solidFill>
                <a:effectLst/>
                <a:uLnTx/>
                <a:uFillTx/>
                <a:latin typeface="Cambria" pitchFamily="18" charset="0"/>
                <a:ea typeface="Cambria" pitchFamily="18" charset="0"/>
                <a:cs typeface="+mj-cs"/>
              </a:rPr>
              <a:t>from these O</a:t>
            </a:r>
            <a:r>
              <a:rPr kumimoji="0" lang="en-GB" sz="1300" b="1" i="0" u="none" strike="noStrike" kern="1200" cap="none" spc="0" normalizeH="0" baseline="0" noProof="0" dirty="0">
                <a:ln>
                  <a:noFill/>
                </a:ln>
                <a:solidFill>
                  <a:schemeClr val="tx1"/>
                </a:solidFill>
                <a:effectLst/>
                <a:uLnTx/>
                <a:uFillTx/>
                <a:latin typeface="Cambria" pitchFamily="18" charset="0"/>
                <a:ea typeface="Cambria" pitchFamily="18" charset="0"/>
                <a:cs typeface="+mj-cs"/>
              </a:rPr>
              <a:t>rganizations </a:t>
            </a:r>
            <a:r>
              <a:rPr lang="en-GB" sz="1300" b="1" dirty="0">
                <a:latin typeface="Cambria" pitchFamily="18" charset="0"/>
                <a:ea typeface="Cambria" pitchFamily="18" charset="0"/>
              </a:rPr>
              <a:t>for Semester Internship (6 Months) </a:t>
            </a:r>
            <a:endParaRPr kumimoji="0" lang="en-US" sz="1300" b="1" i="0" u="none" strike="noStrike" kern="1200" cap="none" spc="0" normalizeH="0" baseline="0" noProof="0" dirty="0">
              <a:ln>
                <a:noFill/>
              </a:ln>
              <a:solidFill>
                <a:schemeClr val="tx1"/>
              </a:solidFill>
              <a:effectLst/>
              <a:uLnTx/>
              <a:uFillTx/>
              <a:latin typeface="Cambria" pitchFamily="18" charset="0"/>
              <a:ea typeface="Cambria" pitchFamily="18" charset="0"/>
              <a:cs typeface="+mj-cs"/>
            </a:endParaRPr>
          </a:p>
        </p:txBody>
      </p:sp>
      <p:sp>
        <p:nvSpPr>
          <p:cNvPr id="5" name="Rectangle 4"/>
          <p:cNvSpPr/>
          <p:nvPr/>
        </p:nvSpPr>
        <p:spPr>
          <a:xfrm>
            <a:off x="1817672" y="700073"/>
            <a:ext cx="4286280" cy="276999"/>
          </a:xfrm>
          <a:prstGeom prst="rect">
            <a:avLst/>
          </a:prstGeom>
          <a:solidFill>
            <a:srgbClr val="36228A"/>
          </a:solidFill>
        </p:spPr>
        <p:txBody>
          <a:bodyPr wrap="square">
            <a:spAutoFit/>
          </a:bodyPr>
          <a:lstStyle/>
          <a:p>
            <a:pPr algn="ctr"/>
            <a:r>
              <a:rPr lang="en-US" sz="1200" b="1" dirty="0">
                <a:solidFill>
                  <a:schemeClr val="bg1"/>
                </a:solidFill>
              </a:rPr>
              <a:t>*100% internship placements in the year 2019*</a:t>
            </a:r>
          </a:p>
        </p:txBody>
      </p:sp>
      <p:sp>
        <p:nvSpPr>
          <p:cNvPr id="9" name="TextBox 8"/>
          <p:cNvSpPr txBox="1"/>
          <p:nvPr/>
        </p:nvSpPr>
        <p:spPr>
          <a:xfrm>
            <a:off x="531788" y="628635"/>
            <a:ext cx="1214446" cy="4154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IN" sz="1050" b="1" dirty="0">
                <a:latin typeface="Arial" pitchFamily="34" charset="0"/>
                <a:cs typeface="Arial" pitchFamily="34" charset="0"/>
              </a:rPr>
              <a:t>Highest Stipend Rs.40,000/-</a:t>
            </a:r>
            <a:endParaRPr lang="en-US" sz="1050" b="1" dirty="0">
              <a:latin typeface="Arial" pitchFamily="34" charset="0"/>
              <a:cs typeface="Arial" pitchFamily="34" charset="0"/>
            </a:endParaRPr>
          </a:p>
        </p:txBody>
      </p:sp>
      <p:sp>
        <p:nvSpPr>
          <p:cNvPr id="12" name="TextBox 11"/>
          <p:cNvSpPr txBox="1"/>
          <p:nvPr/>
        </p:nvSpPr>
        <p:spPr>
          <a:xfrm>
            <a:off x="6175390" y="628635"/>
            <a:ext cx="1357322" cy="4154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IN" sz="1050" b="1" dirty="0">
                <a:latin typeface="Arial" pitchFamily="34" charset="0"/>
                <a:cs typeface="Arial" pitchFamily="34" charset="0"/>
              </a:rPr>
              <a:t>Average Stipend Rs.14,000/-</a:t>
            </a:r>
            <a:endParaRPr lang="en-US" sz="1050" b="1" dirty="0">
              <a:latin typeface="Arial" pitchFamily="34" charset="0"/>
              <a:cs typeface="Arial" pitchFamily="34" charset="0"/>
            </a:endParaRPr>
          </a:p>
        </p:txBody>
      </p:sp>
      <p:pic>
        <p:nvPicPr>
          <p:cNvPr id="13" name="Picture 12" descr="arm-1.png"/>
          <p:cNvPicPr>
            <a:picLocks noChangeAspect="1"/>
          </p:cNvPicPr>
          <p:nvPr/>
        </p:nvPicPr>
        <p:blipFill>
          <a:blip r:embed="rId4"/>
          <a:stretch>
            <a:fillRect/>
          </a:stretch>
        </p:blipFill>
        <p:spPr>
          <a:xfrm>
            <a:off x="6532580" y="3176597"/>
            <a:ext cx="928694" cy="881062"/>
          </a:xfrm>
          <a:prstGeom prst="rect">
            <a:avLst/>
          </a:prstGeom>
        </p:spPr>
      </p:pic>
      <p:pic>
        <p:nvPicPr>
          <p:cNvPr id="14" name="Picture 13" descr="Siemens Healthineers.jpg"/>
          <p:cNvPicPr>
            <a:picLocks noChangeAspect="1"/>
          </p:cNvPicPr>
          <p:nvPr/>
        </p:nvPicPr>
        <p:blipFill>
          <a:blip r:embed="rId5" cstate="print"/>
          <a:stretch>
            <a:fillRect/>
          </a:stretch>
        </p:blipFill>
        <p:spPr>
          <a:xfrm>
            <a:off x="5532449" y="4169219"/>
            <a:ext cx="928694" cy="674258"/>
          </a:xfrm>
          <a:prstGeom prst="rect">
            <a:avLst/>
          </a:prstGeom>
        </p:spPr>
      </p:pic>
      <p:pic>
        <p:nvPicPr>
          <p:cNvPr id="10" name="Picture 9" descr="Frugal TestingLabs.jpg"/>
          <p:cNvPicPr>
            <a:picLocks noChangeAspect="1"/>
          </p:cNvPicPr>
          <p:nvPr/>
        </p:nvPicPr>
        <p:blipFill>
          <a:blip r:embed="rId6"/>
          <a:stretch>
            <a:fillRect/>
          </a:stretch>
        </p:blipFill>
        <p:spPr>
          <a:xfrm>
            <a:off x="4532317" y="4129097"/>
            <a:ext cx="935498" cy="785818"/>
          </a:xfrm>
          <a:prstGeom prst="rect">
            <a:avLst/>
          </a:prstGeom>
        </p:spPr>
      </p:pic>
      <p:pic>
        <p:nvPicPr>
          <p:cNvPr id="11" name="Picture 10" descr="Ekagga.jpg"/>
          <p:cNvPicPr>
            <a:picLocks noChangeAspect="1"/>
          </p:cNvPicPr>
          <p:nvPr/>
        </p:nvPicPr>
        <p:blipFill>
          <a:blip r:embed="rId7"/>
          <a:stretch>
            <a:fillRect/>
          </a:stretch>
        </p:blipFill>
        <p:spPr>
          <a:xfrm>
            <a:off x="1603358" y="4129097"/>
            <a:ext cx="857256" cy="78581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921625" cy="555229"/>
          </a:xfrm>
        </p:spPr>
        <p:txBody>
          <a:bodyPr>
            <a:noAutofit/>
          </a:bodyPr>
          <a:lstStyle/>
          <a:p>
            <a:pPr algn="l"/>
            <a:r>
              <a:rPr lang="en-GB" sz="1250" b="1" dirty="0">
                <a:latin typeface="Cambria" pitchFamily="18" charset="0"/>
                <a:ea typeface="Cambria" pitchFamily="18" charset="0"/>
              </a:rPr>
              <a:t>Second and Third year </a:t>
            </a:r>
            <a:r>
              <a:rPr lang="en-GB" sz="1250" b="1" dirty="0" err="1">
                <a:latin typeface="Cambria" pitchFamily="18" charset="0"/>
                <a:ea typeface="Cambria" pitchFamily="18" charset="0"/>
              </a:rPr>
              <a:t>B.Tech</a:t>
            </a:r>
            <a:r>
              <a:rPr lang="en-GB" sz="1250" b="1" dirty="0">
                <a:latin typeface="Cambria" pitchFamily="18" charset="0"/>
                <a:ea typeface="Cambria" pitchFamily="18" charset="0"/>
              </a:rPr>
              <a:t> students selected at these Organizations for Summer Internship (2months)</a:t>
            </a:r>
            <a:endParaRPr lang="en-US" sz="1250" b="1" dirty="0">
              <a:latin typeface="Cambria" pitchFamily="18" charset="0"/>
              <a:ea typeface="Cambria" pitchFamily="18" charset="0"/>
            </a:endParaRPr>
          </a:p>
        </p:txBody>
      </p:sp>
      <p:pic>
        <p:nvPicPr>
          <p:cNvPr id="48" name="Picture 47" descr="download (1).png"/>
          <p:cNvPicPr/>
          <p:nvPr/>
        </p:nvPicPr>
        <p:blipFill>
          <a:blip r:embed="rId3"/>
          <a:stretch>
            <a:fillRect/>
          </a:stretch>
        </p:blipFill>
        <p:spPr>
          <a:xfrm>
            <a:off x="276622" y="4053859"/>
            <a:ext cx="2541182" cy="646742"/>
          </a:xfrm>
          <a:prstGeom prst="rect">
            <a:avLst/>
          </a:prstGeom>
        </p:spPr>
      </p:pic>
      <p:pic>
        <p:nvPicPr>
          <p:cNvPr id="51" name="Picture 50" descr="download (3).jpg"/>
          <p:cNvPicPr/>
          <p:nvPr/>
        </p:nvPicPr>
        <p:blipFill>
          <a:blip r:embed="rId4"/>
          <a:stretch>
            <a:fillRect/>
          </a:stretch>
        </p:blipFill>
        <p:spPr>
          <a:xfrm>
            <a:off x="3889374" y="2128833"/>
            <a:ext cx="1143008" cy="1357322"/>
          </a:xfrm>
          <a:prstGeom prst="rect">
            <a:avLst/>
          </a:prstGeom>
        </p:spPr>
      </p:pic>
      <p:pic>
        <p:nvPicPr>
          <p:cNvPr id="52" name="Picture 51" descr="download (3).png"/>
          <p:cNvPicPr/>
          <p:nvPr/>
        </p:nvPicPr>
        <p:blipFill>
          <a:blip r:embed="rId5"/>
          <a:stretch>
            <a:fillRect/>
          </a:stretch>
        </p:blipFill>
        <p:spPr>
          <a:xfrm>
            <a:off x="246036" y="2271709"/>
            <a:ext cx="1214446" cy="1232429"/>
          </a:xfrm>
          <a:prstGeom prst="rect">
            <a:avLst/>
          </a:prstGeom>
        </p:spPr>
      </p:pic>
      <p:pic>
        <p:nvPicPr>
          <p:cNvPr id="53" name="Picture 52" descr="download (4).jpg"/>
          <p:cNvPicPr/>
          <p:nvPr/>
        </p:nvPicPr>
        <p:blipFill>
          <a:blip r:embed="rId6"/>
          <a:stretch>
            <a:fillRect/>
          </a:stretch>
        </p:blipFill>
        <p:spPr>
          <a:xfrm>
            <a:off x="3032118" y="700073"/>
            <a:ext cx="1357322" cy="1285884"/>
          </a:xfrm>
          <a:prstGeom prst="rect">
            <a:avLst/>
          </a:prstGeom>
        </p:spPr>
      </p:pic>
      <p:pic>
        <p:nvPicPr>
          <p:cNvPr id="54" name="Picture 53" descr="download (4).png"/>
          <p:cNvPicPr/>
          <p:nvPr/>
        </p:nvPicPr>
        <p:blipFill>
          <a:blip r:embed="rId7"/>
          <a:stretch>
            <a:fillRect/>
          </a:stretch>
        </p:blipFill>
        <p:spPr>
          <a:xfrm>
            <a:off x="1889110" y="2271709"/>
            <a:ext cx="1285884" cy="1214446"/>
          </a:xfrm>
          <a:prstGeom prst="rect">
            <a:avLst/>
          </a:prstGeom>
        </p:spPr>
      </p:pic>
      <p:pic>
        <p:nvPicPr>
          <p:cNvPr id="55" name="Picture 54" descr="download (5).jpg"/>
          <p:cNvPicPr/>
          <p:nvPr/>
        </p:nvPicPr>
        <p:blipFill>
          <a:blip r:embed="rId8"/>
          <a:stretch>
            <a:fillRect/>
          </a:stretch>
        </p:blipFill>
        <p:spPr>
          <a:xfrm>
            <a:off x="1460482" y="700073"/>
            <a:ext cx="1357322" cy="1285884"/>
          </a:xfrm>
          <a:prstGeom prst="rect">
            <a:avLst/>
          </a:prstGeom>
        </p:spPr>
      </p:pic>
      <p:pic>
        <p:nvPicPr>
          <p:cNvPr id="56" name="Picture 55" descr="download (5).png"/>
          <p:cNvPicPr/>
          <p:nvPr/>
        </p:nvPicPr>
        <p:blipFill>
          <a:blip r:embed="rId9"/>
          <a:stretch>
            <a:fillRect/>
          </a:stretch>
        </p:blipFill>
        <p:spPr>
          <a:xfrm>
            <a:off x="3103556" y="3629031"/>
            <a:ext cx="1928826" cy="1357322"/>
          </a:xfrm>
          <a:prstGeom prst="rect">
            <a:avLst/>
          </a:prstGeom>
        </p:spPr>
      </p:pic>
      <p:pic>
        <p:nvPicPr>
          <p:cNvPr id="57" name="Picture 56" descr="download (6).png"/>
          <p:cNvPicPr/>
          <p:nvPr/>
        </p:nvPicPr>
        <p:blipFill>
          <a:blip r:embed="rId10"/>
          <a:stretch>
            <a:fillRect/>
          </a:stretch>
        </p:blipFill>
        <p:spPr>
          <a:xfrm>
            <a:off x="6246828" y="700073"/>
            <a:ext cx="1285884" cy="1357322"/>
          </a:xfrm>
          <a:prstGeom prst="rect">
            <a:avLst/>
          </a:prstGeom>
        </p:spPr>
      </p:pic>
      <p:pic>
        <p:nvPicPr>
          <p:cNvPr id="58" name="Picture 57" descr="download (7).png"/>
          <p:cNvPicPr/>
          <p:nvPr/>
        </p:nvPicPr>
        <p:blipFill>
          <a:blip r:embed="rId11"/>
          <a:stretch>
            <a:fillRect/>
          </a:stretch>
        </p:blipFill>
        <p:spPr>
          <a:xfrm>
            <a:off x="5532448" y="2057395"/>
            <a:ext cx="1571636" cy="1428760"/>
          </a:xfrm>
          <a:prstGeom prst="rect">
            <a:avLst/>
          </a:prstGeom>
        </p:spPr>
      </p:pic>
      <p:pic>
        <p:nvPicPr>
          <p:cNvPr id="59" name="Picture 58" descr="download.png"/>
          <p:cNvPicPr/>
          <p:nvPr/>
        </p:nvPicPr>
        <p:blipFill>
          <a:blip r:embed="rId12"/>
          <a:stretch>
            <a:fillRect/>
          </a:stretch>
        </p:blipFill>
        <p:spPr>
          <a:xfrm>
            <a:off x="5194324" y="4026030"/>
            <a:ext cx="2266950" cy="603133"/>
          </a:xfrm>
          <a:prstGeom prst="rect">
            <a:avLst/>
          </a:prstGeom>
        </p:spPr>
      </p:pic>
      <p:pic>
        <p:nvPicPr>
          <p:cNvPr id="16" name="Picture 15" descr="VNIT.png"/>
          <p:cNvPicPr>
            <a:picLocks noChangeAspect="1"/>
          </p:cNvPicPr>
          <p:nvPr/>
        </p:nvPicPr>
        <p:blipFill>
          <a:blip r:embed="rId13"/>
          <a:stretch>
            <a:fillRect/>
          </a:stretch>
        </p:blipFill>
        <p:spPr>
          <a:xfrm>
            <a:off x="0" y="628635"/>
            <a:ext cx="1524004" cy="1524004"/>
          </a:xfrm>
          <a:prstGeom prst="rect">
            <a:avLst/>
          </a:prstGeom>
        </p:spPr>
      </p:pic>
      <p:pic>
        <p:nvPicPr>
          <p:cNvPr id="15" name="Picture 14" descr="iitgoa_logo_wx.png"/>
          <p:cNvPicPr>
            <a:picLocks noChangeAspect="1"/>
          </p:cNvPicPr>
          <p:nvPr/>
        </p:nvPicPr>
        <p:blipFill>
          <a:blip r:embed="rId14" cstate="print"/>
          <a:stretch>
            <a:fillRect/>
          </a:stretch>
        </p:blipFill>
        <p:spPr>
          <a:xfrm>
            <a:off x="4746630" y="700073"/>
            <a:ext cx="1187865" cy="119328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5126" y="57131"/>
            <a:ext cx="3460746" cy="4357718"/>
          </a:xfrm>
        </p:spPr>
        <p:txBody>
          <a:bodyPr>
            <a:noAutofit/>
          </a:bodyPr>
          <a:lstStyle/>
          <a:p>
            <a:pPr>
              <a:buNone/>
            </a:pPr>
            <a:endParaRPr lang="en-IN" sz="1000" dirty="0">
              <a:latin typeface="Cambria" pitchFamily="18" charset="0"/>
              <a:ea typeface="Cambria" pitchFamily="18" charset="0"/>
            </a:endParaRPr>
          </a:p>
          <a:p>
            <a:pPr>
              <a:buFont typeface="Wingdings" pitchFamily="2" charset="2"/>
              <a:buChar char="v"/>
            </a:pPr>
            <a:endParaRPr lang="en-IN" sz="1000" dirty="0">
              <a:latin typeface="Cambria" pitchFamily="18" charset="0"/>
              <a:ea typeface="Cambria" pitchFamily="18" charset="0"/>
            </a:endParaRPr>
          </a:p>
          <a:p>
            <a:pPr>
              <a:buFont typeface="Wingdings" pitchFamily="2" charset="2"/>
              <a:buChar char="v"/>
            </a:pPr>
            <a:endParaRPr lang="en-US" sz="1000" dirty="0">
              <a:latin typeface="Cambria" pitchFamily="18" charset="0"/>
              <a:ea typeface="Cambria" pitchFamily="18" charset="0"/>
            </a:endParaRPr>
          </a:p>
        </p:txBody>
      </p:sp>
      <p:sp>
        <p:nvSpPr>
          <p:cNvPr id="4" name="Content Placeholder 2"/>
          <p:cNvSpPr txBox="1">
            <a:spLocks/>
          </p:cNvSpPr>
          <p:nvPr/>
        </p:nvSpPr>
        <p:spPr>
          <a:xfrm>
            <a:off x="317474" y="128569"/>
            <a:ext cx="3714776" cy="5072098"/>
          </a:xfrm>
          <a:prstGeom prst="rect">
            <a:avLst/>
          </a:prstGeom>
        </p:spPr>
        <p:txBody>
          <a:bodyPr vert="horz" lIns="76093" tIns="38046" rIns="76093" bIns="38046" rtlCol="0">
            <a:noAutofit/>
          </a:bodyPr>
          <a:lstStyle/>
          <a:p>
            <a:pPr marL="265113" lvl="0" indent="-265113" algn="just">
              <a:buFont typeface="Wingdings" pitchFamily="2" charset="2"/>
              <a:buChar char="v"/>
            </a:pPr>
            <a:endParaRPr lang="en-US" sz="1000" dirty="0">
              <a:latin typeface="Cambria" pitchFamily="18" charset="0"/>
              <a:ea typeface="Cambria" pitchFamily="18" charset="0"/>
            </a:endParaRPr>
          </a:p>
          <a:p>
            <a:pPr marL="265113" lvl="0" indent="-265113" algn="just">
              <a:buFont typeface="Wingdings" pitchFamily="2" charset="2"/>
              <a:buChar char="v"/>
            </a:pPr>
            <a:endParaRPr lang="en-US" sz="1000" dirty="0">
              <a:latin typeface="Cambria" pitchFamily="18" charset="0"/>
              <a:ea typeface="Cambria" pitchFamily="18" charset="0"/>
            </a:endParaRPr>
          </a:p>
          <a:p>
            <a:pPr algn="just"/>
            <a:endParaRPr lang="en-US" sz="1000" dirty="0">
              <a:latin typeface="Cambria" pitchFamily="18" charset="0"/>
              <a:ea typeface="Cambria" pitchFamily="18" charset="0"/>
            </a:endParaRPr>
          </a:p>
          <a:p>
            <a:pPr marL="285344" marR="0" lvl="0" indent="-285344" algn="just" defTabSz="760917" rtl="0" eaLnBrk="1" fontAlgn="auto" latinLnBrk="0" hangingPunct="1">
              <a:lnSpc>
                <a:spcPct val="100000"/>
              </a:lnSpc>
              <a:spcBef>
                <a:spcPct val="20000"/>
              </a:spcBef>
              <a:spcAft>
                <a:spcPts val="0"/>
              </a:spcAft>
              <a:buClrTx/>
              <a:buSzTx/>
              <a:tabLst/>
              <a:defRPr/>
            </a:pPr>
            <a:endParaRPr kumimoji="0" lang="en-US" sz="1000" b="0" i="0" u="none" strike="noStrike" kern="1200" cap="none" spc="0" normalizeH="0" baseline="0" noProof="0" dirty="0">
              <a:ln>
                <a:noFill/>
              </a:ln>
              <a:solidFill>
                <a:schemeClr val="tx1"/>
              </a:solidFill>
              <a:effectLst/>
              <a:uLnTx/>
              <a:uFillTx/>
              <a:latin typeface="Cambria" pitchFamily="18" charset="0"/>
              <a:ea typeface="Cambria" pitchFamily="18" charset="0"/>
            </a:endParaRPr>
          </a:p>
        </p:txBody>
      </p:sp>
      <p:sp>
        <p:nvSpPr>
          <p:cNvPr id="6" name="Rounded Rectangle 5"/>
          <p:cNvSpPr/>
          <p:nvPr/>
        </p:nvSpPr>
        <p:spPr>
          <a:xfrm>
            <a:off x="174598" y="414321"/>
            <a:ext cx="3714776" cy="4857784"/>
          </a:xfrm>
          <a:prstGeom prst="roundRect">
            <a:avLst>
              <a:gd name="adj" fmla="val 5625"/>
            </a:avLst>
          </a:prstGeom>
        </p:spPr>
        <p:style>
          <a:lnRef idx="1">
            <a:schemeClr val="accent5"/>
          </a:lnRef>
          <a:fillRef idx="2">
            <a:schemeClr val="accent5"/>
          </a:fillRef>
          <a:effectRef idx="1">
            <a:schemeClr val="accent5"/>
          </a:effectRef>
          <a:fontRef idx="minor">
            <a:schemeClr val="dk1"/>
          </a:fontRef>
        </p:style>
        <p:txBody>
          <a:bodyPr rtlCol="0" anchor="ctr"/>
          <a:lstStyle/>
          <a:p>
            <a:pPr marL="265113" lvl="0" indent="-265113">
              <a:buFont typeface="Wingdings" pitchFamily="2" charset="2"/>
              <a:buChar char="v"/>
            </a:pPr>
            <a:endParaRPr lang="en-US" sz="1000" dirty="0">
              <a:latin typeface="Cambria" pitchFamily="18" charset="0"/>
              <a:ea typeface="Cambria" pitchFamily="18" charset="0"/>
            </a:endParaRPr>
          </a:p>
          <a:p>
            <a:pPr marL="265113" lvl="0" indent="-265113">
              <a:buFont typeface="Wingdings" pitchFamily="2" charset="2"/>
              <a:buChar char="v"/>
            </a:pPr>
            <a:r>
              <a:rPr lang="en-US" sz="1000" dirty="0" err="1">
                <a:latin typeface="Cambria" pitchFamily="18" charset="0"/>
                <a:ea typeface="Cambria" pitchFamily="18" charset="0"/>
              </a:rPr>
              <a:t>Parth</a:t>
            </a:r>
            <a:r>
              <a:rPr lang="en-US" sz="1000" dirty="0">
                <a:latin typeface="Cambria" pitchFamily="18" charset="0"/>
                <a:ea typeface="Cambria" pitchFamily="18" charset="0"/>
              </a:rPr>
              <a:t> </a:t>
            </a:r>
            <a:r>
              <a:rPr lang="en-US" sz="1000" dirty="0" err="1">
                <a:latin typeface="Cambria" pitchFamily="18" charset="0"/>
                <a:ea typeface="Cambria" pitchFamily="18" charset="0"/>
              </a:rPr>
              <a:t>Wazurkar</a:t>
            </a:r>
            <a:r>
              <a:rPr lang="en-US" sz="1000" dirty="0">
                <a:latin typeface="Cambria" pitchFamily="18" charset="0"/>
                <a:ea typeface="Cambria" pitchFamily="18" charset="0"/>
              </a:rPr>
              <a:t> from CSE department participated in </a:t>
            </a:r>
            <a:r>
              <a:rPr lang="en-US" sz="1000" b="1" dirty="0">
                <a:latin typeface="Cambria" pitchFamily="18" charset="0"/>
                <a:ea typeface="Cambria" pitchFamily="18" charset="0"/>
              </a:rPr>
              <a:t>Google Summer of Code 2018 </a:t>
            </a:r>
            <a:r>
              <a:rPr lang="en-US" sz="1000" dirty="0">
                <a:latin typeface="Cambria" pitchFamily="18" charset="0"/>
                <a:ea typeface="Cambria" pitchFamily="18" charset="0"/>
              </a:rPr>
              <a:t>for the </a:t>
            </a:r>
            <a:r>
              <a:rPr lang="en-US" sz="1000" dirty="0" err="1">
                <a:latin typeface="Cambria" pitchFamily="18" charset="0"/>
                <a:ea typeface="Cambria" pitchFamily="18" charset="0"/>
              </a:rPr>
              <a:t>FreeType</a:t>
            </a:r>
            <a:r>
              <a:rPr lang="en-US" sz="1000" dirty="0">
                <a:latin typeface="Cambria" pitchFamily="18" charset="0"/>
                <a:ea typeface="Cambria" pitchFamily="18" charset="0"/>
              </a:rPr>
              <a:t> Organization and worked on the project “Integrating </a:t>
            </a:r>
            <a:r>
              <a:rPr lang="en-US" sz="1000" dirty="0" err="1">
                <a:latin typeface="Cambria" pitchFamily="18" charset="0"/>
                <a:ea typeface="Cambria" pitchFamily="18" charset="0"/>
              </a:rPr>
              <a:t>VFlib’s</a:t>
            </a:r>
            <a:r>
              <a:rPr lang="en-US" sz="1000" dirty="0">
                <a:latin typeface="Cambria" pitchFamily="18" charset="0"/>
                <a:ea typeface="Cambria" pitchFamily="18" charset="0"/>
              </a:rPr>
              <a:t> </a:t>
            </a:r>
            <a:r>
              <a:rPr lang="en-US" sz="1000" dirty="0" err="1">
                <a:latin typeface="Cambria" pitchFamily="18" charset="0"/>
                <a:ea typeface="Cambria" pitchFamily="18" charset="0"/>
              </a:rPr>
              <a:t>TeX</a:t>
            </a:r>
            <a:r>
              <a:rPr lang="en-US" sz="1000" dirty="0">
                <a:latin typeface="Cambria" pitchFamily="18" charset="0"/>
                <a:ea typeface="Cambria" pitchFamily="18" charset="0"/>
              </a:rPr>
              <a:t> format drivers into </a:t>
            </a:r>
            <a:r>
              <a:rPr lang="en-US" sz="1000" dirty="0" err="1">
                <a:latin typeface="Cambria" pitchFamily="18" charset="0"/>
                <a:ea typeface="Cambria" pitchFamily="18" charset="0"/>
              </a:rPr>
              <a:t>FreeType</a:t>
            </a:r>
            <a:r>
              <a:rPr lang="en-US" sz="1000" dirty="0">
                <a:latin typeface="Cambria" pitchFamily="18" charset="0"/>
                <a:ea typeface="Cambria" pitchFamily="18" charset="0"/>
              </a:rPr>
              <a:t>” in summer 2018.</a:t>
            </a:r>
          </a:p>
          <a:p>
            <a:pPr marL="265113" lvl="0" indent="-265113">
              <a:buFont typeface="Wingdings" pitchFamily="2" charset="2"/>
              <a:buChar char="v"/>
            </a:pPr>
            <a:endParaRPr lang="en-US" sz="1000" dirty="0">
              <a:latin typeface="Cambria" pitchFamily="18" charset="0"/>
              <a:ea typeface="Cambria" pitchFamily="18" charset="0"/>
            </a:endParaRPr>
          </a:p>
          <a:p>
            <a:pPr marL="265113" lvl="0" indent="-265113">
              <a:buFont typeface="Wingdings" pitchFamily="2" charset="2"/>
              <a:buChar char="v"/>
            </a:pPr>
            <a:r>
              <a:rPr lang="en-US" sz="1000" dirty="0">
                <a:latin typeface="Cambria" pitchFamily="18" charset="0"/>
                <a:ea typeface="Cambria" pitchFamily="18" charset="0"/>
              </a:rPr>
              <a:t> Team </a:t>
            </a:r>
            <a:r>
              <a:rPr lang="en-US" sz="1000" dirty="0" err="1">
                <a:latin typeface="Cambria" pitchFamily="18" charset="0"/>
                <a:ea typeface="Cambria" pitchFamily="18" charset="0"/>
              </a:rPr>
              <a:t>ARVidhya</a:t>
            </a:r>
            <a:r>
              <a:rPr lang="en-US" sz="1000" dirty="0">
                <a:latin typeface="Cambria" pitchFamily="18" charset="0"/>
                <a:ea typeface="Cambria" pitchFamily="18" charset="0"/>
              </a:rPr>
              <a:t> ( </a:t>
            </a:r>
            <a:r>
              <a:rPr lang="en-US" sz="1000" dirty="0" err="1">
                <a:latin typeface="Cambria" pitchFamily="18" charset="0"/>
                <a:ea typeface="Cambria" pitchFamily="18" charset="0"/>
              </a:rPr>
              <a:t>KartikKinge</a:t>
            </a:r>
            <a:r>
              <a:rPr lang="en-US" sz="1000" dirty="0">
                <a:latin typeface="Cambria" pitchFamily="18" charset="0"/>
                <a:ea typeface="Cambria" pitchFamily="18" charset="0"/>
              </a:rPr>
              <a:t>(ECE) and  </a:t>
            </a:r>
            <a:r>
              <a:rPr lang="en-US" sz="1000" dirty="0" err="1">
                <a:latin typeface="Cambria" pitchFamily="18" charset="0"/>
                <a:ea typeface="Cambria" pitchFamily="18" charset="0"/>
              </a:rPr>
              <a:t>AdityaSher</a:t>
            </a:r>
            <a:r>
              <a:rPr lang="en-US" sz="1000" dirty="0">
                <a:latin typeface="Cambria" pitchFamily="18" charset="0"/>
                <a:ea typeface="Cambria" pitchFamily="18" charset="0"/>
              </a:rPr>
              <a:t>(CSE)) bagged </a:t>
            </a:r>
            <a:r>
              <a:rPr lang="en-US" sz="1000" b="1" dirty="0">
                <a:latin typeface="Cambria" pitchFamily="18" charset="0"/>
                <a:ea typeface="Cambria" pitchFamily="18" charset="0"/>
              </a:rPr>
              <a:t>1st Prize in International IEEE SS12 Maker Fair 2018.</a:t>
            </a:r>
          </a:p>
          <a:p>
            <a:pPr marL="265113" lvl="0" indent="-265113">
              <a:buFont typeface="Wingdings" pitchFamily="2" charset="2"/>
              <a:buChar char="v"/>
            </a:pPr>
            <a:endParaRPr lang="en-US" sz="1000" dirty="0">
              <a:latin typeface="Cambria" pitchFamily="18" charset="0"/>
              <a:ea typeface="Cambria" pitchFamily="18" charset="0"/>
            </a:endParaRPr>
          </a:p>
          <a:p>
            <a:pPr marL="265113" lvl="0" indent="-265113">
              <a:buFont typeface="Wingdings" pitchFamily="2" charset="2"/>
              <a:buChar char="v"/>
            </a:pPr>
            <a:r>
              <a:rPr lang="en-US" sz="1000" dirty="0">
                <a:latin typeface="Cambria" pitchFamily="18" charset="0"/>
                <a:ea typeface="Cambria" pitchFamily="18" charset="0"/>
              </a:rPr>
              <a:t> Team </a:t>
            </a:r>
            <a:r>
              <a:rPr lang="en-US" sz="1000" dirty="0" err="1">
                <a:latin typeface="Cambria" pitchFamily="18" charset="0"/>
                <a:ea typeface="Cambria" pitchFamily="18" charset="0"/>
              </a:rPr>
              <a:t>ARVidhya</a:t>
            </a:r>
            <a:r>
              <a:rPr lang="en-US" sz="1000" dirty="0">
                <a:latin typeface="Cambria" pitchFamily="18" charset="0"/>
                <a:ea typeface="Cambria" pitchFamily="18" charset="0"/>
              </a:rPr>
              <a:t> ( </a:t>
            </a:r>
            <a:r>
              <a:rPr lang="en-US" sz="1000" dirty="0" err="1">
                <a:latin typeface="Cambria" pitchFamily="18" charset="0"/>
                <a:ea typeface="Cambria" pitchFamily="18" charset="0"/>
              </a:rPr>
              <a:t>KartikKinge</a:t>
            </a:r>
            <a:r>
              <a:rPr lang="en-US" sz="1000" dirty="0">
                <a:latin typeface="Cambria" pitchFamily="18" charset="0"/>
                <a:ea typeface="Cambria" pitchFamily="18" charset="0"/>
              </a:rPr>
              <a:t>(ECE) and  </a:t>
            </a:r>
            <a:r>
              <a:rPr lang="en-US" sz="1000" dirty="0" err="1">
                <a:latin typeface="Cambria" pitchFamily="18" charset="0"/>
                <a:ea typeface="Cambria" pitchFamily="18" charset="0"/>
              </a:rPr>
              <a:t>AdityaSher</a:t>
            </a:r>
            <a:r>
              <a:rPr lang="en-US" sz="1000" dirty="0">
                <a:latin typeface="Cambria" pitchFamily="18" charset="0"/>
                <a:ea typeface="Cambria" pitchFamily="18" charset="0"/>
              </a:rPr>
              <a:t>(CSE)) </a:t>
            </a:r>
            <a:r>
              <a:rPr lang="en-US" sz="1000" b="1" dirty="0">
                <a:latin typeface="Cambria" pitchFamily="18" charset="0"/>
                <a:ea typeface="Cambria" pitchFamily="18" charset="0"/>
              </a:rPr>
              <a:t>won the </a:t>
            </a:r>
            <a:r>
              <a:rPr lang="en-US" sz="1000" b="1" dirty="0" err="1">
                <a:latin typeface="Cambria" pitchFamily="18" charset="0"/>
                <a:ea typeface="Cambria" pitchFamily="18" charset="0"/>
              </a:rPr>
              <a:t>Techstars</a:t>
            </a:r>
            <a:r>
              <a:rPr lang="en-US" sz="1000" b="1" dirty="0">
                <a:latin typeface="Cambria" pitchFamily="18" charset="0"/>
                <a:ea typeface="Cambria" pitchFamily="18" charset="0"/>
              </a:rPr>
              <a:t> Start-up weekend </a:t>
            </a:r>
            <a:r>
              <a:rPr lang="en-US" sz="1000" b="1" dirty="0" err="1">
                <a:latin typeface="Cambria" pitchFamily="18" charset="0"/>
                <a:ea typeface="Cambria" pitchFamily="18" charset="0"/>
              </a:rPr>
              <a:t>Hackathon</a:t>
            </a:r>
            <a:r>
              <a:rPr lang="en-US" sz="1000" b="1" dirty="0">
                <a:latin typeface="Cambria" pitchFamily="18" charset="0"/>
                <a:ea typeface="Cambria" pitchFamily="18" charset="0"/>
              </a:rPr>
              <a:t> held at Microsoft</a:t>
            </a:r>
            <a:r>
              <a:rPr lang="en-US" sz="1000" dirty="0">
                <a:latin typeface="Cambria" pitchFamily="18" charset="0"/>
                <a:ea typeface="Cambria" pitchFamily="18" charset="0"/>
              </a:rPr>
              <a:t>  Hyderabad campus powered by Google for Entrepreneurs.</a:t>
            </a:r>
          </a:p>
          <a:p>
            <a:pPr marL="265113" lvl="0" indent="-265113">
              <a:buFont typeface="Wingdings" pitchFamily="2" charset="2"/>
              <a:buChar char="v"/>
            </a:pPr>
            <a:endParaRPr lang="en-US" sz="1000" dirty="0">
              <a:latin typeface="Cambria" pitchFamily="18" charset="0"/>
              <a:ea typeface="Cambria" pitchFamily="18" charset="0"/>
            </a:endParaRPr>
          </a:p>
          <a:p>
            <a:pPr marL="265113" lvl="0" indent="-265113">
              <a:buFont typeface="Wingdings" pitchFamily="2" charset="2"/>
              <a:buChar char="v"/>
            </a:pPr>
            <a:r>
              <a:rPr lang="en-US" sz="1000" dirty="0">
                <a:latin typeface="Cambria" pitchFamily="18" charset="0"/>
                <a:ea typeface="Cambria" pitchFamily="18" charset="0"/>
              </a:rPr>
              <a:t> Ms. </a:t>
            </a:r>
            <a:r>
              <a:rPr lang="en-US" sz="1000" dirty="0" err="1">
                <a:latin typeface="Cambria" pitchFamily="18" charset="0"/>
                <a:ea typeface="Cambria" pitchFamily="18" charset="0"/>
              </a:rPr>
              <a:t>Anushri</a:t>
            </a:r>
            <a:r>
              <a:rPr lang="en-US" sz="1000" dirty="0">
                <a:latin typeface="Cambria" pitchFamily="18" charset="0"/>
                <a:ea typeface="Cambria" pitchFamily="18" charset="0"/>
              </a:rPr>
              <a:t> </a:t>
            </a:r>
            <a:r>
              <a:rPr lang="en-US" sz="1000" dirty="0" err="1">
                <a:latin typeface="Cambria" pitchFamily="18" charset="0"/>
                <a:ea typeface="Cambria" pitchFamily="18" charset="0"/>
              </a:rPr>
              <a:t>Laddha</a:t>
            </a:r>
            <a:r>
              <a:rPr lang="en-US" sz="1000" dirty="0">
                <a:latin typeface="Cambria" pitchFamily="18" charset="0"/>
                <a:ea typeface="Cambria" pitchFamily="18" charset="0"/>
              </a:rPr>
              <a:t> from CSE Department was the finalist at </a:t>
            </a:r>
            <a:r>
              <a:rPr lang="en-US" sz="1000" b="1" dirty="0">
                <a:latin typeface="Cambria" pitchFamily="18" charset="0"/>
                <a:ea typeface="Cambria" pitchFamily="18" charset="0"/>
              </a:rPr>
              <a:t>Master Orator Championship organized by  International Toast Masters Organization.</a:t>
            </a:r>
          </a:p>
          <a:p>
            <a:pPr marL="265113" lvl="0" indent="-265113"/>
            <a:endParaRPr lang="en-US" sz="1000" dirty="0">
              <a:latin typeface="Cambria" pitchFamily="18" charset="0"/>
              <a:ea typeface="Cambria" pitchFamily="18" charset="0"/>
            </a:endParaRPr>
          </a:p>
          <a:p>
            <a:pPr marL="265113" lvl="0" indent="-265113">
              <a:buFont typeface="Wingdings" pitchFamily="2" charset="2"/>
              <a:buChar char="v"/>
            </a:pPr>
            <a:r>
              <a:rPr lang="en-US" sz="1000" dirty="0">
                <a:latin typeface="Cambria" pitchFamily="18" charset="0"/>
                <a:ea typeface="Cambria" pitchFamily="18" charset="0"/>
              </a:rPr>
              <a:t> Six students of CSE 2nd year have successfully qualified Round 1 of </a:t>
            </a:r>
            <a:r>
              <a:rPr lang="en-US" sz="1000" b="1" dirty="0">
                <a:latin typeface="Cambria" pitchFamily="18" charset="0"/>
                <a:ea typeface="Cambria" pitchFamily="18" charset="0"/>
              </a:rPr>
              <a:t>Smart India Hackathon-2019 </a:t>
            </a:r>
            <a:r>
              <a:rPr lang="en-US" sz="1000" dirty="0">
                <a:latin typeface="Cambria" pitchFamily="18" charset="0"/>
                <a:ea typeface="Cambria" pitchFamily="18" charset="0"/>
              </a:rPr>
              <a:t>and are currently working on the prototype model.</a:t>
            </a:r>
          </a:p>
          <a:p>
            <a:pPr marL="265113" lvl="0" indent="-265113">
              <a:buFont typeface="Wingdings" pitchFamily="2" charset="2"/>
              <a:buChar char="v"/>
            </a:pPr>
            <a:endParaRPr lang="en-US" sz="1000" dirty="0">
              <a:latin typeface="Cambria" pitchFamily="18" charset="0"/>
              <a:ea typeface="Cambria" pitchFamily="18" charset="0"/>
            </a:endParaRPr>
          </a:p>
          <a:p>
            <a:pPr marL="265113" lvl="0" indent="-265113">
              <a:buFont typeface="Wingdings" pitchFamily="2" charset="2"/>
              <a:buChar char="v"/>
            </a:pPr>
            <a:r>
              <a:rPr lang="en-US" sz="1000" dirty="0">
                <a:latin typeface="Cambria" pitchFamily="18" charset="0"/>
                <a:ea typeface="Cambria" pitchFamily="18" charset="0"/>
              </a:rPr>
              <a:t> Students of ECE 2nd year are actively participating in </a:t>
            </a:r>
            <a:r>
              <a:rPr lang="en-US" sz="1000" b="1" dirty="0">
                <a:latin typeface="Cambria" pitchFamily="18" charset="0"/>
                <a:ea typeface="Cambria" pitchFamily="18" charset="0"/>
              </a:rPr>
              <a:t>image processing based research on image noise estimation and quality assessment</a:t>
            </a:r>
            <a:r>
              <a:rPr lang="en-US" sz="1000" dirty="0">
                <a:latin typeface="Cambria" pitchFamily="18" charset="0"/>
                <a:ea typeface="Cambria" pitchFamily="18" charset="0"/>
              </a:rPr>
              <a:t>.</a:t>
            </a:r>
          </a:p>
          <a:p>
            <a:pPr marL="265113" lvl="0" indent="-265113">
              <a:buFont typeface="Wingdings" pitchFamily="2" charset="2"/>
              <a:buChar char="v"/>
            </a:pPr>
            <a:endParaRPr lang="en-IN" sz="1000" dirty="0">
              <a:latin typeface="Cambria" pitchFamily="18" charset="0"/>
              <a:ea typeface="Cambria" pitchFamily="18" charset="0"/>
            </a:endParaRPr>
          </a:p>
        </p:txBody>
      </p:sp>
      <p:sp>
        <p:nvSpPr>
          <p:cNvPr id="7" name="Rounded Rectangle 6"/>
          <p:cNvSpPr/>
          <p:nvPr/>
        </p:nvSpPr>
        <p:spPr>
          <a:xfrm>
            <a:off x="4032250" y="414321"/>
            <a:ext cx="3714776" cy="4857784"/>
          </a:xfrm>
          <a:prstGeom prst="roundRect">
            <a:avLst>
              <a:gd name="adj" fmla="val 5625"/>
            </a:avLst>
          </a:prstGeom>
        </p:spPr>
        <p:style>
          <a:lnRef idx="1">
            <a:schemeClr val="accent6"/>
          </a:lnRef>
          <a:fillRef idx="2">
            <a:schemeClr val="accent6"/>
          </a:fillRef>
          <a:effectRef idx="1">
            <a:schemeClr val="accent6"/>
          </a:effectRef>
          <a:fontRef idx="minor">
            <a:schemeClr val="dk1"/>
          </a:fontRef>
        </p:style>
        <p:txBody>
          <a:bodyPr rtlCol="0" anchor="ctr"/>
          <a:lstStyle/>
          <a:p>
            <a:pPr marL="271463" indent="-271463">
              <a:buFont typeface="Wingdings" pitchFamily="2" charset="2"/>
              <a:buChar char="v"/>
            </a:pPr>
            <a:r>
              <a:rPr lang="en-US" sz="1000" dirty="0">
                <a:latin typeface="Cambria" pitchFamily="18" charset="0"/>
                <a:ea typeface="Cambria" pitchFamily="18" charset="0"/>
              </a:rPr>
              <a:t> Students of ECE 3rd year are working on </a:t>
            </a:r>
            <a:r>
              <a:rPr lang="en-US" sz="1000" b="1" dirty="0">
                <a:latin typeface="Cambria" pitchFamily="18" charset="0"/>
                <a:ea typeface="Cambria" pitchFamily="18" charset="0"/>
              </a:rPr>
              <a:t>Fake currency identification using Smartphone camera.</a:t>
            </a:r>
          </a:p>
          <a:p>
            <a:pPr marL="271463" indent="-271463">
              <a:buNone/>
            </a:pPr>
            <a:endParaRPr lang="en-IN" sz="1000" dirty="0">
              <a:latin typeface="Cambria" pitchFamily="18" charset="0"/>
              <a:ea typeface="Cambria" pitchFamily="18" charset="0"/>
            </a:endParaRPr>
          </a:p>
          <a:p>
            <a:pPr marL="271463" lvl="0" indent="-271463">
              <a:buFont typeface="Wingdings" pitchFamily="2" charset="2"/>
              <a:buChar char="v"/>
            </a:pPr>
            <a:r>
              <a:rPr lang="en-US" sz="1000" dirty="0">
                <a:latin typeface="Cambria" pitchFamily="18" charset="0"/>
                <a:ea typeface="Cambria" pitchFamily="18" charset="0"/>
              </a:rPr>
              <a:t>Mr. </a:t>
            </a:r>
            <a:r>
              <a:rPr lang="en-US" sz="1000" dirty="0" err="1">
                <a:latin typeface="Cambria" pitchFamily="18" charset="0"/>
                <a:ea typeface="Cambria" pitchFamily="18" charset="0"/>
              </a:rPr>
              <a:t>Vaibhav</a:t>
            </a:r>
            <a:r>
              <a:rPr lang="en-US" sz="1000" dirty="0">
                <a:latin typeface="Cambria" pitchFamily="18" charset="0"/>
                <a:ea typeface="Cambria" pitchFamily="18" charset="0"/>
              </a:rPr>
              <a:t> </a:t>
            </a:r>
            <a:r>
              <a:rPr lang="en-US" sz="1000" dirty="0" err="1">
                <a:latin typeface="Cambria" pitchFamily="18" charset="0"/>
                <a:ea typeface="Cambria" pitchFamily="18" charset="0"/>
              </a:rPr>
              <a:t>Agasti</a:t>
            </a:r>
            <a:r>
              <a:rPr lang="en-US" sz="1000" dirty="0">
                <a:latin typeface="Cambria" pitchFamily="18" charset="0"/>
                <a:ea typeface="Cambria" pitchFamily="18" charset="0"/>
              </a:rPr>
              <a:t> selected for research internship by the prestigious </a:t>
            </a:r>
            <a:r>
              <a:rPr lang="en-US" sz="1000" b="1" dirty="0" err="1">
                <a:latin typeface="Cambria" pitchFamily="18" charset="0"/>
                <a:ea typeface="Cambria" pitchFamily="18" charset="0"/>
              </a:rPr>
              <a:t>Muma</a:t>
            </a:r>
            <a:r>
              <a:rPr lang="en-US" sz="1000" b="1" dirty="0">
                <a:latin typeface="Cambria" pitchFamily="18" charset="0"/>
                <a:ea typeface="Cambria" pitchFamily="18" charset="0"/>
              </a:rPr>
              <a:t> </a:t>
            </a:r>
            <a:r>
              <a:rPr lang="en-US" sz="1000" b="1" dirty="0" err="1">
                <a:latin typeface="Cambria" pitchFamily="18" charset="0"/>
                <a:ea typeface="Cambria" pitchFamily="18" charset="0"/>
              </a:rPr>
              <a:t>Collge</a:t>
            </a:r>
            <a:r>
              <a:rPr lang="en-US" sz="1000" b="1" dirty="0">
                <a:latin typeface="Cambria" pitchFamily="18" charset="0"/>
                <a:ea typeface="Cambria" pitchFamily="18" charset="0"/>
              </a:rPr>
              <a:t> of Business, University of South Florida, USA</a:t>
            </a:r>
          </a:p>
          <a:p>
            <a:pPr marL="271463" lvl="0" indent="-271463">
              <a:buFont typeface="Wingdings" pitchFamily="2" charset="2"/>
              <a:buChar char="v"/>
            </a:pPr>
            <a:endParaRPr lang="en-US" sz="1000" dirty="0">
              <a:latin typeface="Cambria" pitchFamily="18" charset="0"/>
              <a:ea typeface="Cambria" pitchFamily="18" charset="0"/>
            </a:endParaRPr>
          </a:p>
          <a:p>
            <a:pPr marL="271463" lvl="0" indent="-271463">
              <a:buFont typeface="Wingdings" pitchFamily="2" charset="2"/>
              <a:buChar char="v"/>
            </a:pPr>
            <a:r>
              <a:rPr lang="en-US" sz="1000" dirty="0">
                <a:latin typeface="Cambria" pitchFamily="18" charset="0"/>
                <a:ea typeface="Cambria" pitchFamily="18" charset="0"/>
              </a:rPr>
              <a:t>Ms. </a:t>
            </a:r>
            <a:r>
              <a:rPr lang="en-US" sz="1000" dirty="0" err="1">
                <a:latin typeface="Cambria" pitchFamily="18" charset="0"/>
                <a:ea typeface="Cambria" pitchFamily="18" charset="0"/>
              </a:rPr>
              <a:t>Shivani</a:t>
            </a:r>
            <a:r>
              <a:rPr lang="en-US" sz="1000" dirty="0">
                <a:latin typeface="Cambria" pitchFamily="18" charset="0"/>
                <a:ea typeface="Cambria" pitchFamily="18" charset="0"/>
              </a:rPr>
              <a:t> </a:t>
            </a:r>
            <a:r>
              <a:rPr lang="en-US" sz="1000" dirty="0" err="1">
                <a:latin typeface="Cambria" pitchFamily="18" charset="0"/>
                <a:ea typeface="Cambria" pitchFamily="18" charset="0"/>
              </a:rPr>
              <a:t>Dhok</a:t>
            </a:r>
            <a:r>
              <a:rPr lang="en-US" sz="1000" dirty="0">
                <a:latin typeface="Cambria" pitchFamily="18" charset="0"/>
                <a:ea typeface="Cambria" pitchFamily="18" charset="0"/>
              </a:rPr>
              <a:t>, Dr. AG Kothari and Dr. </a:t>
            </a:r>
            <a:r>
              <a:rPr lang="en-US" sz="1000" dirty="0" err="1">
                <a:latin typeface="Cambria" pitchFamily="18" charset="0"/>
                <a:ea typeface="Cambria" pitchFamily="18" charset="0"/>
              </a:rPr>
              <a:t>Ankit</a:t>
            </a:r>
            <a:r>
              <a:rPr lang="en-US" sz="1000" dirty="0">
                <a:latin typeface="Cambria" pitchFamily="18" charset="0"/>
                <a:ea typeface="Cambria" pitchFamily="18" charset="0"/>
              </a:rPr>
              <a:t> </a:t>
            </a:r>
            <a:r>
              <a:rPr lang="en-US" sz="1000" dirty="0" err="1">
                <a:latin typeface="Cambria" pitchFamily="18" charset="0"/>
                <a:ea typeface="Cambria" pitchFamily="18" charset="0"/>
              </a:rPr>
              <a:t>Bhurane</a:t>
            </a:r>
            <a:r>
              <a:rPr lang="en-US" sz="1000" dirty="0">
                <a:latin typeface="Cambria" pitchFamily="18" charset="0"/>
                <a:ea typeface="Cambria" pitchFamily="18" charset="0"/>
              </a:rPr>
              <a:t> published research paper on “</a:t>
            </a:r>
            <a:r>
              <a:rPr lang="en-US" sz="1000" b="1" dirty="0">
                <a:latin typeface="Cambria" pitchFamily="18" charset="0"/>
                <a:ea typeface="Cambria" pitchFamily="18" charset="0"/>
              </a:rPr>
              <a:t>Automated </a:t>
            </a:r>
            <a:r>
              <a:rPr lang="en-US" sz="1000" b="1" dirty="0" err="1">
                <a:latin typeface="Cambria" pitchFamily="18" charset="0"/>
                <a:ea typeface="Cambria" pitchFamily="18" charset="0"/>
              </a:rPr>
              <a:t>Hyperspectral</a:t>
            </a:r>
            <a:r>
              <a:rPr lang="en-US" sz="1000" b="1" dirty="0">
                <a:latin typeface="Cambria" pitchFamily="18" charset="0"/>
                <a:ea typeface="Cambria" pitchFamily="18" charset="0"/>
              </a:rPr>
              <a:t> Image Classification using Spatial-Spectral features</a:t>
            </a:r>
            <a:r>
              <a:rPr lang="en-US" sz="1000" dirty="0">
                <a:latin typeface="Cambria" pitchFamily="18" charset="0"/>
                <a:ea typeface="Cambria" pitchFamily="18" charset="0"/>
              </a:rPr>
              <a:t>” at the 6th Intl Conference on Signal Processing and Integrated Networks 2019.</a:t>
            </a:r>
          </a:p>
          <a:p>
            <a:pPr marL="271463" indent="-271463">
              <a:buFont typeface="Wingdings" pitchFamily="2" charset="2"/>
              <a:buChar char="v"/>
            </a:pPr>
            <a:endParaRPr lang="en-US" sz="1000" dirty="0">
              <a:latin typeface="Cambria" pitchFamily="18" charset="0"/>
              <a:ea typeface="Cambria" pitchFamily="18" charset="0"/>
            </a:endParaRPr>
          </a:p>
          <a:p>
            <a:pPr marL="271463" lvl="0" indent="-271463">
              <a:buFont typeface="Wingdings" pitchFamily="2" charset="2"/>
              <a:buChar char="v"/>
            </a:pPr>
            <a:r>
              <a:rPr lang="en-US" sz="1000" dirty="0" err="1">
                <a:latin typeface="Cambria" pitchFamily="18" charset="0"/>
                <a:ea typeface="Cambria" pitchFamily="18" charset="0"/>
              </a:rPr>
              <a:t>Atharva</a:t>
            </a:r>
            <a:r>
              <a:rPr lang="en-US" sz="1000" dirty="0">
                <a:latin typeface="Cambria" pitchFamily="18" charset="0"/>
                <a:ea typeface="Cambria" pitchFamily="18" charset="0"/>
              </a:rPr>
              <a:t> </a:t>
            </a:r>
            <a:r>
              <a:rPr lang="en-US" sz="1000" dirty="0" err="1">
                <a:latin typeface="Cambria" pitchFamily="18" charset="0"/>
                <a:ea typeface="Cambria" pitchFamily="18" charset="0"/>
              </a:rPr>
              <a:t>Nimbalkar</a:t>
            </a:r>
            <a:r>
              <a:rPr lang="en-US" sz="1000" dirty="0">
                <a:latin typeface="Cambria" pitchFamily="18" charset="0"/>
                <a:ea typeface="Cambria" pitchFamily="18" charset="0"/>
              </a:rPr>
              <a:t> published a chapter on </a:t>
            </a:r>
            <a:r>
              <a:rPr lang="en-US" sz="1000" b="1" dirty="0">
                <a:latin typeface="Cambria" pitchFamily="18" charset="0"/>
                <a:ea typeface="Cambria" pitchFamily="18" charset="0"/>
              </a:rPr>
              <a:t>Application of </a:t>
            </a:r>
            <a:r>
              <a:rPr lang="en-US" sz="1000" b="1" dirty="0" err="1">
                <a:latin typeface="Cambria" pitchFamily="18" charset="0"/>
                <a:ea typeface="Cambria" pitchFamily="18" charset="0"/>
              </a:rPr>
              <a:t>Blockchain</a:t>
            </a:r>
            <a:r>
              <a:rPr lang="en-US" sz="1000" b="1" dirty="0">
                <a:latin typeface="Cambria" pitchFamily="18" charset="0"/>
                <a:ea typeface="Cambria" pitchFamily="18" charset="0"/>
              </a:rPr>
              <a:t> into </a:t>
            </a:r>
            <a:r>
              <a:rPr lang="en-US" sz="1000" b="1" dirty="0" err="1">
                <a:latin typeface="Cambria" pitchFamily="18" charset="0"/>
                <a:ea typeface="Cambria" pitchFamily="18" charset="0"/>
              </a:rPr>
              <a:t>IoT</a:t>
            </a:r>
            <a:r>
              <a:rPr lang="en-US" sz="1000" b="1" dirty="0">
                <a:latin typeface="Cambria" pitchFamily="18" charset="0"/>
                <a:ea typeface="Cambria" pitchFamily="18" charset="0"/>
              </a:rPr>
              <a:t> networks for Security</a:t>
            </a:r>
            <a:r>
              <a:rPr lang="en-US" sz="1000" dirty="0">
                <a:latin typeface="Cambria" pitchFamily="18" charset="0"/>
                <a:ea typeface="Cambria" pitchFamily="18" charset="0"/>
              </a:rPr>
              <a:t> in the reference book by Springer Publications.</a:t>
            </a:r>
          </a:p>
          <a:p>
            <a:pPr marL="271463" indent="-271463">
              <a:buFont typeface="Wingdings" pitchFamily="2" charset="2"/>
              <a:buChar char="v"/>
            </a:pPr>
            <a:endParaRPr lang="en-US" sz="1000" dirty="0">
              <a:latin typeface="Cambria" pitchFamily="18" charset="0"/>
              <a:ea typeface="Cambria" pitchFamily="18" charset="0"/>
            </a:endParaRPr>
          </a:p>
          <a:p>
            <a:pPr marL="271463" lvl="0" indent="-271463">
              <a:buFont typeface="Wingdings" pitchFamily="2" charset="2"/>
              <a:buChar char="v"/>
            </a:pPr>
            <a:r>
              <a:rPr lang="en-US" sz="1000" dirty="0" err="1">
                <a:latin typeface="Cambria" pitchFamily="18" charset="0"/>
                <a:ea typeface="Cambria" pitchFamily="18" charset="0"/>
              </a:rPr>
              <a:t>Aman</a:t>
            </a:r>
            <a:r>
              <a:rPr lang="en-US" sz="1000" dirty="0">
                <a:latin typeface="Cambria" pitchFamily="18" charset="0"/>
                <a:ea typeface="Cambria" pitchFamily="18" charset="0"/>
              </a:rPr>
              <a:t> </a:t>
            </a:r>
            <a:r>
              <a:rPr lang="en-US" sz="1000" dirty="0" err="1">
                <a:latin typeface="Cambria" pitchFamily="18" charset="0"/>
                <a:ea typeface="Cambria" pitchFamily="18" charset="0"/>
              </a:rPr>
              <a:t>Soni</a:t>
            </a:r>
            <a:r>
              <a:rPr lang="en-US" sz="1000" dirty="0">
                <a:latin typeface="Cambria" pitchFamily="18" charset="0"/>
                <a:ea typeface="Cambria" pitchFamily="18" charset="0"/>
              </a:rPr>
              <a:t> and </a:t>
            </a:r>
            <a:r>
              <a:rPr lang="en-US" sz="1000" dirty="0" err="1">
                <a:latin typeface="Cambria" pitchFamily="18" charset="0"/>
                <a:ea typeface="Cambria" pitchFamily="18" charset="0"/>
              </a:rPr>
              <a:t>Sahil</a:t>
            </a:r>
            <a:r>
              <a:rPr lang="en-US" sz="1000" dirty="0">
                <a:latin typeface="Cambria" pitchFamily="18" charset="0"/>
                <a:ea typeface="Cambria" pitchFamily="18" charset="0"/>
              </a:rPr>
              <a:t> </a:t>
            </a:r>
            <a:r>
              <a:rPr lang="en-US" sz="1000" dirty="0" err="1">
                <a:latin typeface="Cambria" pitchFamily="18" charset="0"/>
                <a:ea typeface="Cambria" pitchFamily="18" charset="0"/>
              </a:rPr>
              <a:t>Deshmukh</a:t>
            </a:r>
            <a:r>
              <a:rPr lang="en-US" sz="1000" dirty="0">
                <a:latin typeface="Cambria" pitchFamily="18" charset="0"/>
                <a:ea typeface="Cambria" pitchFamily="18" charset="0"/>
              </a:rPr>
              <a:t> co-authored a research paper on “</a:t>
            </a:r>
            <a:r>
              <a:rPr lang="en-US" sz="1000" b="1" dirty="0">
                <a:latin typeface="Cambria" pitchFamily="18" charset="0"/>
                <a:ea typeface="Cambria" pitchFamily="18" charset="0"/>
              </a:rPr>
              <a:t>Shortest path algorithm for TSV assignment in 3D IC</a:t>
            </a:r>
            <a:r>
              <a:rPr lang="en-US" sz="1000" dirty="0">
                <a:latin typeface="Cambria" pitchFamily="18" charset="0"/>
                <a:ea typeface="Cambria" pitchFamily="18" charset="0"/>
              </a:rPr>
              <a:t>” in IEEE Electrical Design of Advanced Packaging and Systems(EDAPS) Symposium.</a:t>
            </a:r>
          </a:p>
          <a:p>
            <a:pPr marL="271463" indent="-271463">
              <a:buNone/>
            </a:pPr>
            <a:endParaRPr lang="en-US" sz="1000" dirty="0">
              <a:latin typeface="Cambria" pitchFamily="18" charset="0"/>
              <a:ea typeface="Cambria" pitchFamily="18" charset="0"/>
            </a:endParaRPr>
          </a:p>
          <a:p>
            <a:pPr marL="271463" lvl="0" indent="-271463">
              <a:buFont typeface="Wingdings" pitchFamily="2" charset="2"/>
              <a:buChar char="v"/>
            </a:pPr>
            <a:r>
              <a:rPr lang="en-US" sz="1000" dirty="0" err="1">
                <a:latin typeface="Cambria" pitchFamily="18" charset="0"/>
                <a:ea typeface="Cambria" pitchFamily="18" charset="0"/>
              </a:rPr>
              <a:t>Parth</a:t>
            </a:r>
            <a:r>
              <a:rPr lang="en-US" sz="1000" dirty="0">
                <a:latin typeface="Cambria" pitchFamily="18" charset="0"/>
                <a:ea typeface="Cambria" pitchFamily="18" charset="0"/>
              </a:rPr>
              <a:t> </a:t>
            </a:r>
            <a:r>
              <a:rPr lang="en-US" sz="1000" dirty="0" err="1">
                <a:latin typeface="Cambria" pitchFamily="18" charset="0"/>
                <a:ea typeface="Cambria" pitchFamily="18" charset="0"/>
              </a:rPr>
              <a:t>Wazurkar</a:t>
            </a:r>
            <a:r>
              <a:rPr lang="en-US" sz="1000" dirty="0">
                <a:latin typeface="Cambria" pitchFamily="18" charset="0"/>
                <a:ea typeface="Cambria" pitchFamily="18" charset="0"/>
              </a:rPr>
              <a:t> co-authored a research paper on “</a:t>
            </a:r>
            <a:r>
              <a:rPr lang="en-US" sz="1000" b="1" dirty="0">
                <a:latin typeface="Cambria" pitchFamily="18" charset="0"/>
                <a:ea typeface="Cambria" pitchFamily="18" charset="0"/>
              </a:rPr>
              <a:t>Predictive Analytics in Data Science for Business Intelligence Solutions</a:t>
            </a:r>
            <a:r>
              <a:rPr lang="en-US" sz="1000" dirty="0">
                <a:latin typeface="Cambria" pitchFamily="18" charset="0"/>
                <a:ea typeface="Cambria" pitchFamily="18" charset="0"/>
              </a:rPr>
              <a:t>” in IEEE conference CSNT 2017.</a:t>
            </a:r>
          </a:p>
          <a:p>
            <a:pPr marL="271463" lvl="0" indent="-271463"/>
            <a:endParaRPr lang="en-US" sz="1000" dirty="0">
              <a:latin typeface="Cambria" pitchFamily="18" charset="0"/>
              <a:ea typeface="Cambria" pitchFamily="18" charset="0"/>
            </a:endParaRPr>
          </a:p>
        </p:txBody>
      </p:sp>
      <p:sp>
        <p:nvSpPr>
          <p:cNvPr id="8" name="Rectangle 7"/>
          <p:cNvSpPr/>
          <p:nvPr/>
        </p:nvSpPr>
        <p:spPr>
          <a:xfrm>
            <a:off x="54530" y="50495"/>
            <a:ext cx="7763934" cy="292388"/>
          </a:xfrm>
          <a:prstGeom prst="rect">
            <a:avLst/>
          </a:prstGeom>
        </p:spPr>
        <p:txBody>
          <a:bodyPr wrap="square">
            <a:spAutoFit/>
          </a:bodyPr>
          <a:lstStyle/>
          <a:p>
            <a:pPr algn="ctr"/>
            <a:r>
              <a:rPr lang="en-US" sz="1300" b="1" dirty="0">
                <a:latin typeface="Cambria" pitchFamily="18" charset="0"/>
                <a:ea typeface="Cambria" pitchFamily="18" charset="0"/>
              </a:rPr>
              <a:t>Students’ Achievements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60" y="0"/>
            <a:ext cx="7129463" cy="485759"/>
          </a:xfrm>
        </p:spPr>
        <p:txBody>
          <a:bodyPr>
            <a:normAutofit/>
          </a:bodyPr>
          <a:lstStyle/>
          <a:p>
            <a:r>
              <a:rPr lang="en-US" sz="1300" b="1" dirty="0">
                <a:latin typeface="Cambria" pitchFamily="18" charset="0"/>
                <a:ea typeface="Cambria" pitchFamily="18" charset="0"/>
              </a:rPr>
              <a:t>Clubs and Communities @ IIITN</a:t>
            </a:r>
            <a:endParaRPr lang="en-US" sz="1300" dirty="0">
              <a:latin typeface="Cambria" pitchFamily="18" charset="0"/>
              <a:ea typeface="Cambria" pitchFamily="18" charset="0"/>
            </a:endParaRPr>
          </a:p>
        </p:txBody>
      </p:sp>
      <p:sp>
        <p:nvSpPr>
          <p:cNvPr id="3" name="Content Placeholder 2"/>
          <p:cNvSpPr>
            <a:spLocks noGrp="1"/>
          </p:cNvSpPr>
          <p:nvPr>
            <p:ph idx="1"/>
          </p:nvPr>
        </p:nvSpPr>
        <p:spPr>
          <a:xfrm>
            <a:off x="317474" y="628635"/>
            <a:ext cx="3571900" cy="3000396"/>
          </a:xfrm>
        </p:spPr>
        <p:txBody>
          <a:bodyPr>
            <a:noAutofit/>
          </a:bodyPr>
          <a:lstStyle/>
          <a:p>
            <a:pPr lvl="1">
              <a:buFont typeface="Wingdings" pitchFamily="2" charset="2"/>
              <a:buChar char="v"/>
            </a:pPr>
            <a:endParaRPr lang="en-US" sz="1000" dirty="0">
              <a:latin typeface="Cambria" pitchFamily="18" charset="0"/>
              <a:ea typeface="Cambria" pitchFamily="18" charset="0"/>
            </a:endParaRPr>
          </a:p>
          <a:p>
            <a:endParaRPr lang="en-US" sz="1000" dirty="0">
              <a:latin typeface="Cambria" pitchFamily="18" charset="0"/>
              <a:ea typeface="Cambria" pitchFamily="18" charset="0"/>
            </a:endParaRPr>
          </a:p>
        </p:txBody>
      </p:sp>
      <p:sp>
        <p:nvSpPr>
          <p:cNvPr id="4" name="Content Placeholder 2"/>
          <p:cNvSpPr txBox="1">
            <a:spLocks/>
          </p:cNvSpPr>
          <p:nvPr/>
        </p:nvSpPr>
        <p:spPr>
          <a:xfrm>
            <a:off x="4032250" y="628635"/>
            <a:ext cx="3571900" cy="3071834"/>
          </a:xfrm>
          <a:prstGeom prst="rect">
            <a:avLst/>
          </a:prstGeom>
        </p:spPr>
        <p:txBody>
          <a:bodyPr vert="horz" lIns="76093" tIns="38046" rIns="76093" bIns="38046" rtlCol="0">
            <a:noAutofit/>
          </a:bodyPr>
          <a:lstStyle/>
          <a:p>
            <a:pPr marL="285344" marR="0" lvl="0" indent="-285344" algn="l" defTabSz="760917" rtl="0" eaLnBrk="1" fontAlgn="auto" latinLnBrk="0" hangingPunct="1">
              <a:lnSpc>
                <a:spcPct val="100000"/>
              </a:lnSpc>
              <a:spcBef>
                <a:spcPct val="20000"/>
              </a:spcBef>
              <a:spcAft>
                <a:spcPts val="0"/>
              </a:spcAft>
              <a:buClrTx/>
              <a:buSzTx/>
              <a:buFont typeface="Arial" pitchFamily="34" charset="0"/>
              <a:buChar char="•"/>
              <a:tabLst/>
              <a:defRPr/>
            </a:pPr>
            <a:endParaRPr kumimoji="0" lang="en-US" sz="1000" b="0" i="0" u="none" strike="noStrike" kern="1200" cap="none" spc="0" normalizeH="0" baseline="0" noProof="0" dirty="0">
              <a:ln>
                <a:noFill/>
              </a:ln>
              <a:solidFill>
                <a:schemeClr val="tx1"/>
              </a:solidFill>
              <a:effectLst/>
              <a:uLnTx/>
              <a:uFillTx/>
              <a:latin typeface="Cambria" pitchFamily="18" charset="0"/>
              <a:ea typeface="Cambria" pitchFamily="18" charset="0"/>
            </a:endParaRPr>
          </a:p>
        </p:txBody>
      </p:sp>
      <p:sp>
        <p:nvSpPr>
          <p:cNvPr id="7" name="Title 1"/>
          <p:cNvSpPr txBox="1">
            <a:spLocks/>
          </p:cNvSpPr>
          <p:nvPr/>
        </p:nvSpPr>
        <p:spPr>
          <a:xfrm>
            <a:off x="388912" y="3629032"/>
            <a:ext cx="7129463" cy="428628"/>
          </a:xfrm>
          <a:prstGeom prst="rect">
            <a:avLst/>
          </a:prstGeom>
        </p:spPr>
        <p:txBody>
          <a:bodyPr vert="horz" lIns="76093" tIns="38046" rIns="76093" bIns="38046" rtlCol="0" anchor="ctr">
            <a:normAutofit/>
          </a:bodyPr>
          <a:lstStyle/>
          <a:p>
            <a:pPr marL="0" marR="0" lvl="0" indent="0" algn="ctr" defTabSz="760917"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Cambria" pitchFamily="18" charset="0"/>
              <a:ea typeface="Cambria" pitchFamily="18" charset="0"/>
              <a:cs typeface="+mj-cs"/>
            </a:endParaRPr>
          </a:p>
        </p:txBody>
      </p:sp>
      <p:sp>
        <p:nvSpPr>
          <p:cNvPr id="9" name="Rounded Rectangle 8"/>
          <p:cNvSpPr/>
          <p:nvPr/>
        </p:nvSpPr>
        <p:spPr>
          <a:xfrm>
            <a:off x="174598" y="485759"/>
            <a:ext cx="3643338" cy="3571900"/>
          </a:xfrm>
          <a:prstGeom prst="roundRect">
            <a:avLst>
              <a:gd name="adj" fmla="val 942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buNone/>
            </a:pPr>
            <a:r>
              <a:rPr lang="en-US" sz="1200" b="1" dirty="0">
                <a:latin typeface="Cambria" pitchFamily="18" charset="0"/>
                <a:ea typeface="Cambria" pitchFamily="18" charset="0"/>
              </a:rPr>
              <a:t>Technical</a:t>
            </a:r>
          </a:p>
          <a:p>
            <a:endParaRPr lang="en-US" sz="1000" dirty="0">
              <a:latin typeface="Cambria" pitchFamily="18" charset="0"/>
              <a:ea typeface="Cambria" pitchFamily="18" charset="0"/>
            </a:endParaRPr>
          </a:p>
          <a:p>
            <a:pPr marL="271463" lvl="0" indent="-271463">
              <a:buFont typeface="Wingdings" pitchFamily="2" charset="2"/>
              <a:buChar char="v"/>
            </a:pPr>
            <a:r>
              <a:rPr lang="en-US" sz="1000" b="1" dirty="0">
                <a:latin typeface="Cambria" pitchFamily="18" charset="0"/>
                <a:ea typeface="Cambria" pitchFamily="18" charset="0"/>
              </a:rPr>
              <a:t> #</a:t>
            </a:r>
            <a:r>
              <a:rPr lang="en-US" sz="1000" b="1" dirty="0" err="1">
                <a:latin typeface="Cambria" pitchFamily="18" charset="0"/>
                <a:ea typeface="Cambria" pitchFamily="18" charset="0"/>
              </a:rPr>
              <a:t>Ack</a:t>
            </a:r>
            <a:r>
              <a:rPr lang="en-US" sz="1000" b="1" dirty="0">
                <a:latin typeface="Cambria" pitchFamily="18" charset="0"/>
                <a:ea typeface="Cambria" pitchFamily="18" charset="0"/>
              </a:rPr>
              <a:t>-Z -</a:t>
            </a:r>
            <a:r>
              <a:rPr lang="en-US" sz="1000" dirty="0">
                <a:latin typeface="Cambria" pitchFamily="18" charset="0"/>
                <a:ea typeface="Cambria" pitchFamily="18" charset="0"/>
              </a:rPr>
              <a:t> A white hat security club for ethical hackers</a:t>
            </a:r>
          </a:p>
          <a:p>
            <a:pPr marL="271463" lvl="0" indent="-271463">
              <a:buFont typeface="Wingdings" pitchFamily="2" charset="2"/>
              <a:buChar char="v"/>
            </a:pPr>
            <a:endParaRPr lang="en-US" sz="1000" dirty="0">
              <a:latin typeface="Cambria" pitchFamily="18" charset="0"/>
              <a:ea typeface="Cambria" pitchFamily="18" charset="0"/>
            </a:endParaRPr>
          </a:p>
          <a:p>
            <a:pPr marL="271463" lvl="0" indent="-271463">
              <a:buFont typeface="Wingdings" pitchFamily="2" charset="2"/>
              <a:buChar char="v"/>
            </a:pPr>
            <a:r>
              <a:rPr lang="en-US" sz="1000" b="1" dirty="0">
                <a:latin typeface="Cambria" pitchFamily="18" charset="0"/>
                <a:ea typeface="Cambria" pitchFamily="18" charset="0"/>
              </a:rPr>
              <a:t>United Gamers Community</a:t>
            </a:r>
            <a:r>
              <a:rPr lang="en-US" sz="1000" dirty="0">
                <a:latin typeface="Cambria" pitchFamily="18" charset="0"/>
                <a:ea typeface="Cambria" pitchFamily="18" charset="0"/>
              </a:rPr>
              <a:t>: Provides a common platform for competitive gaming.</a:t>
            </a:r>
          </a:p>
          <a:p>
            <a:pPr marL="271463" lvl="0" indent="-271463">
              <a:buFont typeface="Wingdings" pitchFamily="2" charset="2"/>
              <a:buChar char="v"/>
            </a:pPr>
            <a:endParaRPr lang="en-US" sz="1000" dirty="0">
              <a:latin typeface="Cambria" pitchFamily="18" charset="0"/>
              <a:ea typeface="Cambria" pitchFamily="18" charset="0"/>
            </a:endParaRPr>
          </a:p>
          <a:p>
            <a:pPr marL="271463" lvl="0" indent="-271463">
              <a:buFont typeface="Wingdings" pitchFamily="2" charset="2"/>
              <a:buChar char="v"/>
            </a:pPr>
            <a:r>
              <a:rPr lang="en-US" sz="1000" b="1" dirty="0">
                <a:latin typeface="Cambria" pitchFamily="18" charset="0"/>
                <a:ea typeface="Cambria" pitchFamily="18" charset="0"/>
              </a:rPr>
              <a:t>Gaming Community</a:t>
            </a:r>
            <a:r>
              <a:rPr lang="en-US" sz="1000" dirty="0">
                <a:latin typeface="Cambria" pitchFamily="18" charset="0"/>
                <a:ea typeface="Cambria" pitchFamily="18" charset="0"/>
              </a:rPr>
              <a:t>: For multi-player gaming in virtual environment over LAN.</a:t>
            </a:r>
          </a:p>
          <a:p>
            <a:pPr marL="271463" lvl="0" indent="-271463">
              <a:buFont typeface="Wingdings" pitchFamily="2" charset="2"/>
              <a:buChar char="v"/>
            </a:pPr>
            <a:endParaRPr lang="en-US" sz="1000" dirty="0">
              <a:latin typeface="Cambria" pitchFamily="18" charset="0"/>
              <a:ea typeface="Cambria" pitchFamily="18" charset="0"/>
            </a:endParaRPr>
          </a:p>
          <a:p>
            <a:pPr marL="271463" lvl="0" indent="-271463">
              <a:buFont typeface="Wingdings" pitchFamily="2" charset="2"/>
              <a:buChar char="v"/>
            </a:pPr>
            <a:r>
              <a:rPr lang="en-US" sz="1000" b="1" dirty="0" err="1">
                <a:latin typeface="Cambria" pitchFamily="18" charset="0"/>
                <a:ea typeface="Cambria" pitchFamily="18" charset="0"/>
              </a:rPr>
              <a:t>DotSlash</a:t>
            </a:r>
            <a:r>
              <a:rPr lang="en-US" sz="1000" dirty="0">
                <a:latin typeface="Cambria" pitchFamily="18" charset="0"/>
                <a:ea typeface="Cambria" pitchFamily="18" charset="0"/>
              </a:rPr>
              <a:t>: Programming Community aims to foster the coding culture that exists in IIITN. Entities under </a:t>
            </a:r>
            <a:r>
              <a:rPr lang="en-US" sz="1000" dirty="0" err="1">
                <a:latin typeface="Cambria" pitchFamily="18" charset="0"/>
                <a:ea typeface="Cambria" pitchFamily="18" charset="0"/>
              </a:rPr>
              <a:t>DotSlash</a:t>
            </a:r>
            <a:r>
              <a:rPr lang="en-US" sz="1000" dirty="0">
                <a:latin typeface="Cambria" pitchFamily="18" charset="0"/>
                <a:ea typeface="Cambria" pitchFamily="18" charset="0"/>
              </a:rPr>
              <a:t>:</a:t>
            </a:r>
          </a:p>
          <a:p>
            <a:pPr marL="180975" lvl="0" indent="-180975">
              <a:buFont typeface="Wingdings" pitchFamily="2" charset="2"/>
              <a:buChar char="v"/>
            </a:pPr>
            <a:endParaRPr lang="en-US" sz="1000" dirty="0">
              <a:latin typeface="Cambria" pitchFamily="18" charset="0"/>
              <a:ea typeface="Cambria" pitchFamily="18" charset="0"/>
            </a:endParaRPr>
          </a:p>
          <a:p>
            <a:pPr marL="715963" lvl="1" indent="-163513">
              <a:buFont typeface="Wingdings" pitchFamily="2" charset="2"/>
              <a:buChar char="Ø"/>
            </a:pPr>
            <a:r>
              <a:rPr lang="en-US" sz="1000" dirty="0">
                <a:latin typeface="Cambria" pitchFamily="18" charset="0"/>
                <a:ea typeface="Cambria" pitchFamily="18" charset="0"/>
              </a:rPr>
              <a:t>Open source Group</a:t>
            </a:r>
          </a:p>
          <a:p>
            <a:pPr marL="715963" lvl="1" indent="-163513">
              <a:buFont typeface="Wingdings" pitchFamily="2" charset="2"/>
              <a:buChar char="Ø"/>
            </a:pPr>
            <a:r>
              <a:rPr lang="en-US" sz="1000" dirty="0">
                <a:latin typeface="Cambria" pitchFamily="18" charset="0"/>
                <a:ea typeface="Cambria" pitchFamily="18" charset="0"/>
              </a:rPr>
              <a:t>Competitive Programming Group</a:t>
            </a:r>
          </a:p>
          <a:p>
            <a:pPr marL="715963" lvl="1" indent="-163513">
              <a:buFont typeface="Wingdings" pitchFamily="2" charset="2"/>
              <a:buChar char="Ø"/>
            </a:pPr>
            <a:r>
              <a:rPr lang="en-US" sz="1000" dirty="0">
                <a:latin typeface="Cambria" pitchFamily="18" charset="0"/>
                <a:ea typeface="Cambria" pitchFamily="18" charset="0"/>
              </a:rPr>
              <a:t>Machine Learning Group</a:t>
            </a:r>
          </a:p>
          <a:p>
            <a:pPr lvl="1">
              <a:buFont typeface="Wingdings" pitchFamily="2" charset="2"/>
              <a:buChar char="Ø"/>
            </a:pPr>
            <a:endParaRPr lang="en-US" sz="1000" dirty="0">
              <a:latin typeface="Cambria" pitchFamily="18" charset="0"/>
              <a:ea typeface="Cambria" pitchFamily="18" charset="0"/>
            </a:endParaRPr>
          </a:p>
        </p:txBody>
      </p:sp>
      <p:sp>
        <p:nvSpPr>
          <p:cNvPr id="10" name="Rounded Rectangle 9"/>
          <p:cNvSpPr/>
          <p:nvPr/>
        </p:nvSpPr>
        <p:spPr>
          <a:xfrm>
            <a:off x="3960812" y="485759"/>
            <a:ext cx="3786214" cy="3571900"/>
          </a:xfrm>
          <a:prstGeom prst="roundRect">
            <a:avLst>
              <a:gd name="adj" fmla="val 9422"/>
            </a:avLst>
          </a:prstGeom>
        </p:spPr>
        <p:style>
          <a:lnRef idx="1">
            <a:schemeClr val="accent3"/>
          </a:lnRef>
          <a:fillRef idx="2">
            <a:schemeClr val="accent3"/>
          </a:fillRef>
          <a:effectRef idx="1">
            <a:schemeClr val="accent3"/>
          </a:effectRef>
          <a:fontRef idx="minor">
            <a:schemeClr val="dk1"/>
          </a:fontRef>
        </p:style>
        <p:txBody>
          <a:bodyPr rtlCol="0" anchor="ctr"/>
          <a:lstStyle/>
          <a:p>
            <a:pPr marL="285344" lvl="0" indent="-285344" defTabSz="760917">
              <a:spcBef>
                <a:spcPct val="20000"/>
              </a:spcBef>
              <a:defRPr/>
            </a:pPr>
            <a:endParaRPr lang="en-US" sz="1000" b="1" u="sng" dirty="0">
              <a:solidFill>
                <a:schemeClr val="tx1"/>
              </a:solidFill>
              <a:latin typeface="Cambria" pitchFamily="18" charset="0"/>
              <a:ea typeface="Cambria" pitchFamily="18" charset="0"/>
            </a:endParaRPr>
          </a:p>
          <a:p>
            <a:pPr marL="285344" lvl="0" indent="-285344" algn="ctr" defTabSz="760917">
              <a:spcBef>
                <a:spcPct val="20000"/>
              </a:spcBef>
              <a:defRPr/>
            </a:pPr>
            <a:r>
              <a:rPr lang="en-US" sz="1200" b="1" dirty="0">
                <a:solidFill>
                  <a:schemeClr val="tx1"/>
                </a:solidFill>
                <a:latin typeface="Cambria" pitchFamily="18" charset="0"/>
                <a:ea typeface="Cambria" pitchFamily="18" charset="0"/>
              </a:rPr>
              <a:t>Cultural</a:t>
            </a:r>
            <a:endParaRPr lang="en-US" sz="1000" b="1" dirty="0">
              <a:solidFill>
                <a:schemeClr val="tx1"/>
              </a:solidFill>
              <a:latin typeface="Cambria" pitchFamily="18" charset="0"/>
              <a:ea typeface="Cambria" pitchFamily="18" charset="0"/>
            </a:endParaRPr>
          </a:p>
          <a:p>
            <a:pPr marL="285344" lvl="0" indent="-285344" defTabSz="760917">
              <a:spcBef>
                <a:spcPct val="20000"/>
              </a:spcBef>
              <a:buFont typeface="Arial" pitchFamily="34" charset="0"/>
              <a:buChar char="•"/>
              <a:defRPr/>
            </a:pPr>
            <a:endParaRPr lang="en-US" sz="1000" b="1" u="sng" dirty="0">
              <a:solidFill>
                <a:schemeClr val="tx1"/>
              </a:solidFill>
              <a:latin typeface="Cambria" pitchFamily="18" charset="0"/>
              <a:ea typeface="Cambria" pitchFamily="18" charset="0"/>
            </a:endParaRPr>
          </a:p>
          <a:p>
            <a:pPr marL="285344" lvl="0" indent="-285344" defTabSz="760917">
              <a:spcBef>
                <a:spcPct val="20000"/>
              </a:spcBef>
              <a:buFont typeface="Wingdings" pitchFamily="2" charset="2"/>
              <a:buChar char="v"/>
              <a:defRPr/>
            </a:pPr>
            <a:r>
              <a:rPr lang="en-US" sz="1000" b="1" dirty="0">
                <a:solidFill>
                  <a:schemeClr val="tx1"/>
                </a:solidFill>
                <a:latin typeface="Cambria" pitchFamily="18" charset="0"/>
                <a:ea typeface="Cambria" pitchFamily="18" charset="0"/>
              </a:rPr>
              <a:t>Music Club</a:t>
            </a:r>
            <a:r>
              <a:rPr lang="en-US" sz="1000" dirty="0">
                <a:solidFill>
                  <a:schemeClr val="tx1"/>
                </a:solidFill>
                <a:latin typeface="Cambria" pitchFamily="18" charset="0"/>
                <a:ea typeface="Cambria" pitchFamily="18" charset="0"/>
              </a:rPr>
              <a:t>: Encourages the talented musicians and singers in the Institute.</a:t>
            </a:r>
          </a:p>
          <a:p>
            <a:pPr marL="285344" lvl="0" indent="-285344" defTabSz="760917">
              <a:spcBef>
                <a:spcPct val="20000"/>
              </a:spcBef>
              <a:buFont typeface="Wingdings" pitchFamily="2" charset="2"/>
              <a:buChar char="v"/>
              <a:defRPr/>
            </a:pPr>
            <a:endParaRPr lang="en-US" sz="1000" dirty="0">
              <a:solidFill>
                <a:schemeClr val="tx1"/>
              </a:solidFill>
              <a:latin typeface="Cambria" pitchFamily="18" charset="0"/>
              <a:ea typeface="Cambria" pitchFamily="18" charset="0"/>
            </a:endParaRPr>
          </a:p>
          <a:p>
            <a:pPr marL="285344" lvl="0" indent="-285344" defTabSz="760917">
              <a:spcBef>
                <a:spcPct val="20000"/>
              </a:spcBef>
              <a:buFont typeface="Wingdings" pitchFamily="2" charset="2"/>
              <a:buChar char="v"/>
              <a:defRPr/>
            </a:pPr>
            <a:r>
              <a:rPr lang="en-US" sz="1000" b="1" dirty="0" err="1">
                <a:solidFill>
                  <a:schemeClr val="tx1"/>
                </a:solidFill>
                <a:latin typeface="Cambria" pitchFamily="18" charset="0"/>
                <a:ea typeface="Cambria" pitchFamily="18" charset="0"/>
              </a:rPr>
              <a:t>Talartsdy</a:t>
            </a:r>
            <a:r>
              <a:rPr lang="en-US" sz="1000" dirty="0">
                <a:solidFill>
                  <a:schemeClr val="tx1"/>
                </a:solidFill>
                <a:latin typeface="Cambria" pitchFamily="18" charset="0"/>
                <a:ea typeface="Cambria" pitchFamily="18" charset="0"/>
              </a:rPr>
              <a:t>: The Art club aims at nurturing creativity in students in various art forms.</a:t>
            </a:r>
          </a:p>
          <a:p>
            <a:pPr marL="285344" lvl="0" indent="-285344" defTabSz="760917">
              <a:spcBef>
                <a:spcPct val="20000"/>
              </a:spcBef>
              <a:buFont typeface="Wingdings" pitchFamily="2" charset="2"/>
              <a:buChar char="v"/>
              <a:defRPr/>
            </a:pPr>
            <a:endParaRPr lang="en-US" sz="1000" dirty="0">
              <a:solidFill>
                <a:schemeClr val="tx1"/>
              </a:solidFill>
              <a:latin typeface="Cambria" pitchFamily="18" charset="0"/>
              <a:ea typeface="Cambria" pitchFamily="18" charset="0"/>
            </a:endParaRPr>
          </a:p>
          <a:p>
            <a:pPr marL="285344" lvl="0" indent="-285344" defTabSz="760917">
              <a:spcBef>
                <a:spcPct val="20000"/>
              </a:spcBef>
              <a:buFont typeface="Wingdings" pitchFamily="2" charset="2"/>
              <a:buChar char="v"/>
              <a:defRPr/>
            </a:pPr>
            <a:r>
              <a:rPr lang="en-US" sz="1000" b="1" dirty="0">
                <a:solidFill>
                  <a:schemeClr val="tx1"/>
                </a:solidFill>
                <a:latin typeface="Cambria" pitchFamily="18" charset="0"/>
                <a:ea typeface="Cambria" pitchFamily="18" charset="0"/>
              </a:rPr>
              <a:t>Beats Spark</a:t>
            </a:r>
            <a:r>
              <a:rPr lang="en-US" sz="1000" dirty="0">
                <a:solidFill>
                  <a:schemeClr val="tx1"/>
                </a:solidFill>
                <a:latin typeface="Cambria" pitchFamily="18" charset="0"/>
                <a:ea typeface="Cambria" pitchFamily="18" charset="0"/>
              </a:rPr>
              <a:t>: Dance Club, aims at bringing together dancers from various dance forms absorbing all the known-unknown forms of dancing for the love of culture.</a:t>
            </a:r>
          </a:p>
          <a:p>
            <a:pPr marL="285344" lvl="0" indent="-285344" defTabSz="760917">
              <a:spcBef>
                <a:spcPct val="20000"/>
              </a:spcBef>
              <a:buFont typeface="Arial" pitchFamily="34" charset="0"/>
              <a:buChar char="•"/>
              <a:defRPr/>
            </a:pPr>
            <a:endParaRPr lang="en-US" sz="1000" dirty="0">
              <a:solidFill>
                <a:schemeClr val="tx1"/>
              </a:solidFill>
              <a:latin typeface="Cambria" pitchFamily="18" charset="0"/>
              <a:ea typeface="Cambria" pitchFamily="18" charset="0"/>
            </a:endParaRPr>
          </a:p>
          <a:p>
            <a:pPr marL="285344" lvl="0" indent="-285344" algn="ctr" defTabSz="760917">
              <a:spcBef>
                <a:spcPct val="20000"/>
              </a:spcBef>
              <a:defRPr/>
            </a:pPr>
            <a:r>
              <a:rPr lang="en-US" sz="1200" b="1" dirty="0">
                <a:solidFill>
                  <a:schemeClr val="tx1"/>
                </a:solidFill>
                <a:latin typeface="Cambria" pitchFamily="18" charset="0"/>
                <a:ea typeface="Cambria" pitchFamily="18" charset="0"/>
              </a:rPr>
              <a:t>Academics and Research</a:t>
            </a:r>
          </a:p>
          <a:p>
            <a:pPr marL="285344" lvl="0" indent="-285344" defTabSz="760917">
              <a:spcBef>
                <a:spcPct val="20000"/>
              </a:spcBef>
              <a:buFont typeface="Wingdings" pitchFamily="2" charset="2"/>
              <a:buChar char="v"/>
              <a:defRPr/>
            </a:pPr>
            <a:endParaRPr lang="en-US" sz="1000" b="1" dirty="0">
              <a:solidFill>
                <a:schemeClr val="tx1"/>
              </a:solidFill>
              <a:latin typeface="Cambria" pitchFamily="18" charset="0"/>
              <a:ea typeface="Cambria" pitchFamily="18" charset="0"/>
            </a:endParaRPr>
          </a:p>
          <a:p>
            <a:pPr marL="285344" lvl="0" indent="-285344" defTabSz="760917">
              <a:spcBef>
                <a:spcPct val="20000"/>
              </a:spcBef>
              <a:buFont typeface="Wingdings" pitchFamily="2" charset="2"/>
              <a:buChar char="v"/>
              <a:defRPr/>
            </a:pPr>
            <a:r>
              <a:rPr lang="en-US" sz="1000" b="1" dirty="0">
                <a:solidFill>
                  <a:schemeClr val="tx1"/>
                </a:solidFill>
                <a:latin typeface="Cambria" pitchFamily="18" charset="0"/>
                <a:ea typeface="Cambria" pitchFamily="18" charset="0"/>
              </a:rPr>
              <a:t>REAP</a:t>
            </a:r>
            <a:r>
              <a:rPr lang="en-US" sz="1000" dirty="0">
                <a:solidFill>
                  <a:schemeClr val="tx1"/>
                </a:solidFill>
                <a:latin typeface="Cambria" pitchFamily="18" charset="0"/>
                <a:ea typeface="Cambria" pitchFamily="18" charset="0"/>
              </a:rPr>
              <a:t>: This Research Club helps students find their research interests and develop expertise.</a:t>
            </a:r>
          </a:p>
          <a:p>
            <a:pPr marL="285344" lvl="0" indent="-285344" defTabSz="760917">
              <a:spcBef>
                <a:spcPct val="20000"/>
              </a:spcBef>
              <a:buFont typeface="Wingdings" pitchFamily="2" charset="2"/>
              <a:buChar char="v"/>
              <a:defRPr/>
            </a:pPr>
            <a:endParaRPr lang="en-US" sz="1000" dirty="0">
              <a:solidFill>
                <a:schemeClr val="tx1"/>
              </a:solidFill>
              <a:latin typeface="Cambria" pitchFamily="18" charset="0"/>
              <a:ea typeface="Cambria" pitchFamily="18" charset="0"/>
            </a:endParaRPr>
          </a:p>
          <a:p>
            <a:pPr marL="285344" lvl="0" indent="-285344" defTabSz="760917">
              <a:spcBef>
                <a:spcPct val="20000"/>
              </a:spcBef>
              <a:buFont typeface="Wingdings" pitchFamily="2" charset="2"/>
              <a:buChar char="v"/>
              <a:defRPr/>
            </a:pPr>
            <a:r>
              <a:rPr lang="en-US" sz="1000" b="1" dirty="0">
                <a:solidFill>
                  <a:schemeClr val="tx1"/>
                </a:solidFill>
                <a:latin typeface="Cambria" pitchFamily="18" charset="0"/>
                <a:ea typeface="Cambria" pitchFamily="18" charset="0"/>
              </a:rPr>
              <a:t>The 7C Club</a:t>
            </a:r>
            <a:r>
              <a:rPr lang="en-US" sz="1000" dirty="0">
                <a:solidFill>
                  <a:schemeClr val="tx1"/>
                </a:solidFill>
                <a:latin typeface="Cambria" pitchFamily="18" charset="0"/>
                <a:ea typeface="Cambria" pitchFamily="18" charset="0"/>
              </a:rPr>
              <a:t>: Communication and Public Speaking club, aims at developing the skills like self-confidence and leadership.</a:t>
            </a:r>
          </a:p>
          <a:p>
            <a:pPr marL="285344" lvl="0" indent="-285344" defTabSz="760917">
              <a:spcBef>
                <a:spcPct val="20000"/>
              </a:spcBef>
              <a:buFont typeface="Wingdings" pitchFamily="2" charset="2"/>
              <a:buChar char="v"/>
              <a:defRPr/>
            </a:pPr>
            <a:endParaRPr lang="en-US" sz="1000" dirty="0">
              <a:solidFill>
                <a:schemeClr val="tx1"/>
              </a:solidFill>
              <a:latin typeface="Cambria" pitchFamily="18" charset="0"/>
              <a:ea typeface="Cambria" pitchFamily="18" charset="0"/>
            </a:endParaRPr>
          </a:p>
        </p:txBody>
      </p:sp>
      <p:sp>
        <p:nvSpPr>
          <p:cNvPr id="11" name="Rounded Rectangle 10"/>
          <p:cNvSpPr/>
          <p:nvPr/>
        </p:nvSpPr>
        <p:spPr>
          <a:xfrm>
            <a:off x="1317606" y="4129097"/>
            <a:ext cx="5143536" cy="1071570"/>
          </a:xfrm>
          <a:prstGeom prst="roundRect">
            <a:avLst>
              <a:gd name="adj" fmla="val 942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r>
              <a:rPr lang="en-US" sz="1600" b="1" dirty="0">
                <a:solidFill>
                  <a:schemeClr val="tx1"/>
                </a:solidFill>
                <a:latin typeface="Cambria" pitchFamily="18" charset="0"/>
                <a:ea typeface="Cambria" pitchFamily="18" charset="0"/>
              </a:rPr>
              <a:t>Flagship</a:t>
            </a:r>
            <a:r>
              <a:rPr lang="en-US" sz="1600" b="1" dirty="0">
                <a:latin typeface="Cambria" pitchFamily="18" charset="0"/>
                <a:ea typeface="Cambria" pitchFamily="18" charset="0"/>
              </a:rPr>
              <a:t> </a:t>
            </a:r>
            <a:r>
              <a:rPr lang="en-US" sz="1600" b="1" dirty="0">
                <a:solidFill>
                  <a:schemeClr val="tx1"/>
                </a:solidFill>
                <a:latin typeface="Cambria" pitchFamily="18" charset="0"/>
                <a:ea typeface="Cambria" pitchFamily="18" charset="0"/>
              </a:rPr>
              <a:t>Annual Events @ IIITN</a:t>
            </a:r>
            <a:endParaRPr lang="en-US" sz="1600" dirty="0">
              <a:solidFill>
                <a:schemeClr val="tx1"/>
              </a:solidFill>
              <a:latin typeface="Cambria" pitchFamily="18" charset="0"/>
              <a:ea typeface="Cambria" pitchFamily="18" charset="0"/>
            </a:endParaRPr>
          </a:p>
          <a:p>
            <a:pPr marL="180975" lvl="0" indent="-180975" algn="ctr">
              <a:lnSpc>
                <a:spcPct val="150000"/>
              </a:lnSpc>
              <a:buFont typeface="Wingdings" pitchFamily="2" charset="2"/>
              <a:buChar char="v"/>
            </a:pPr>
            <a:r>
              <a:rPr lang="en-US" sz="1200" b="1" dirty="0">
                <a:latin typeface="Cambria" pitchFamily="18" charset="0"/>
                <a:ea typeface="Cambria" pitchFamily="18" charset="0"/>
              </a:rPr>
              <a:t>ABHIVYAKTI – The Annual Cultural Festival</a:t>
            </a:r>
          </a:p>
          <a:p>
            <a:pPr marL="180975" indent="-180975" algn="ctr">
              <a:lnSpc>
                <a:spcPct val="150000"/>
              </a:lnSpc>
              <a:buFont typeface="Wingdings" pitchFamily="2" charset="2"/>
              <a:buChar char="v"/>
            </a:pPr>
            <a:r>
              <a:rPr lang="en-US" sz="1200" b="1" dirty="0">
                <a:latin typeface="Cambria" pitchFamily="18" charset="0"/>
                <a:ea typeface="Cambria" pitchFamily="18" charset="0"/>
              </a:rPr>
              <a:t>TANTRAFIESTA – National Level Technical Event by IIITN</a:t>
            </a:r>
            <a:endParaRPr lang="en-US" sz="1200" dirty="0">
              <a:latin typeface="Cambria" pitchFamily="18" charset="0"/>
              <a:ea typeface="Cambria"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2089</TotalTime>
  <Words>1750</Words>
  <Application>Microsoft Office PowerPoint</Application>
  <PresentationFormat>Custom</PresentationFormat>
  <Paragraphs>309</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Arial Unicode MS</vt:lpstr>
      <vt:lpstr>Bahnschrift</vt:lpstr>
      <vt:lpstr>Bahnschrift Light SemiCondensed</vt:lpstr>
      <vt:lpstr>Calibri</vt:lpstr>
      <vt:lpstr>Cambria</vt:lpstr>
      <vt:lpstr>Times New Roman</vt:lpstr>
      <vt:lpstr>Wingdings</vt:lpstr>
      <vt:lpstr>Office Theme</vt:lpstr>
      <vt:lpstr>INDIAN INSTITUTE OF  INFORMATION TECHNOLOGY NAGPUR</vt:lpstr>
      <vt:lpstr>PowerPoint Presentation</vt:lpstr>
      <vt:lpstr>PowerPoint Presentation</vt:lpstr>
      <vt:lpstr>PowerPoint Presentation</vt:lpstr>
      <vt:lpstr>PowerPoint Presentation</vt:lpstr>
      <vt:lpstr>PowerPoint Presentation</vt:lpstr>
      <vt:lpstr>Second and Third year B.Tech students selected at these Organizations for Summer Internship (2months)</vt:lpstr>
      <vt:lpstr>PowerPoint Presentation</vt:lpstr>
      <vt:lpstr>Clubs and Communities @ IIITN</vt:lpstr>
      <vt:lpstr>PowerPoint Presentation</vt:lpstr>
      <vt:lpstr>Training &amp; Placement Office</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  INSTITUTE OF  INFORMATION  TECHNOLOGY NAGPUR</dc:title>
  <dc:creator>Windows User</dc:creator>
  <cp:lastModifiedBy>Harshad Panse</cp:lastModifiedBy>
  <cp:revision>144</cp:revision>
  <dcterms:created xsi:type="dcterms:W3CDTF">2019-05-17T07:27:29Z</dcterms:created>
  <dcterms:modified xsi:type="dcterms:W3CDTF">2019-08-19T11:34:08Z</dcterms:modified>
</cp:coreProperties>
</file>