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3" r:id="rId2"/>
    <p:sldId id="316" r:id="rId3"/>
    <p:sldId id="305" r:id="rId4"/>
    <p:sldId id="314" r:id="rId5"/>
    <p:sldId id="315" r:id="rId6"/>
    <p:sldId id="301" r:id="rId7"/>
    <p:sldId id="307" r:id="rId8"/>
    <p:sldId id="308" r:id="rId9"/>
    <p:sldId id="309" r:id="rId10"/>
    <p:sldId id="291" r:id="rId11"/>
    <p:sldId id="292" r:id="rId12"/>
    <p:sldId id="303" r:id="rId13"/>
    <p:sldId id="311" r:id="rId14"/>
    <p:sldId id="31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DF5F2-D101-41A6-B034-44CACF85C60F}" type="datetimeFigureOut">
              <a:rPr lang="en-US" smtClean="0"/>
              <a:pPr/>
              <a:t>4/29/2014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8F0FB-7EC2-4158-90E6-7D4F318B254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9846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8F0FB-7EC2-4158-90E6-7D4F318B2543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5878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3" name="Picture 24" descr="C:\Users\hcl\Downloads\Risekid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4495800"/>
            <a:ext cx="1357341" cy="6141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336813"/>
            <a:ext cx="6477000" cy="5181600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50000"/>
              </a:lnSpc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C00000"/>
                </a:solidFill>
                <a:latin typeface="Futura" pitchFamily="34" charset="0"/>
                <a:cs typeface="Times New Roman" panose="02020603050405020304" pitchFamily="18" charset="0"/>
              </a:rPr>
              <a:t>     Acquisition in the segments </a:t>
            </a:r>
          </a:p>
          <a:p>
            <a:pPr marL="800100" lvl="1" indent="-342900" algn="l">
              <a:lnSpc>
                <a:spcPct val="150000"/>
              </a:lnSpc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utura" pitchFamily="34" charset="0"/>
                <a:cs typeface="Times New Roman" panose="02020603050405020304" pitchFamily="18" charset="0"/>
              </a:rPr>
              <a:t>Management Books </a:t>
            </a:r>
          </a:p>
          <a:p>
            <a:pPr marL="800100" lvl="1" indent="-342900" algn="l">
              <a:lnSpc>
                <a:spcPct val="150000"/>
              </a:lnSpc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utura" pitchFamily="34" charset="0"/>
                <a:cs typeface="Times New Roman" panose="02020603050405020304" pitchFamily="18" charset="0"/>
              </a:rPr>
              <a:t>Children &amp; General Books</a:t>
            </a:r>
          </a:p>
          <a:p>
            <a:pPr marL="800100" lvl="1" indent="-342900" algn="l">
              <a:lnSpc>
                <a:spcPct val="150000"/>
              </a:lnSpc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Futura" pitchFamily="34" charset="0"/>
                <a:cs typeface="Times New Roman" panose="02020603050405020304" pitchFamily="18" charset="0"/>
              </a:rPr>
              <a:t>Medical, Taxation </a:t>
            </a:r>
          </a:p>
          <a:p>
            <a:pPr marL="342900" indent="-342900" algn="l">
              <a:lnSpc>
                <a:spcPct val="150000"/>
              </a:lnSpc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C00000"/>
                </a:solidFill>
                <a:latin typeface="Futura" pitchFamily="34" charset="0"/>
                <a:cs typeface="Times New Roman" panose="02020603050405020304" pitchFamily="18" charset="0"/>
              </a:rPr>
              <a:t>       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utura" pitchFamily="34" charset="0"/>
                <a:cs typeface="Times New Roman" panose="02020603050405020304" pitchFamily="18" charset="0"/>
              </a:rPr>
              <a:t>Engineering &amp; Medical Entrance </a:t>
            </a:r>
          </a:p>
          <a:p>
            <a:pPr marL="800100" lvl="1" indent="-342900" algn="l">
              <a:lnSpc>
                <a:spcPct val="150000"/>
              </a:lnSpc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utura" pitchFamily="34" charset="0"/>
                <a:cs typeface="Times New Roman" panose="02020603050405020304" pitchFamily="18" charset="0"/>
              </a:rPr>
              <a:t>Vocational (polytechnics,  pharmacy)</a:t>
            </a:r>
          </a:p>
          <a:p>
            <a:pPr marL="800100" lvl="1" indent="-342900" algn="l">
              <a:lnSpc>
                <a:spcPct val="150000"/>
              </a:lnSpc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utura" pitchFamily="34" charset="0"/>
                <a:cs typeface="Times New Roman" panose="02020603050405020304" pitchFamily="18" charset="0"/>
              </a:rPr>
              <a:t>Regional Books in Higher Academic &amp; Technical  </a:t>
            </a:r>
          </a:p>
          <a:p>
            <a:pPr marL="800100" lvl="1" indent="-342900" algn="l">
              <a:lnSpc>
                <a:spcPct val="150000"/>
              </a:lnSpc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utura" pitchFamily="34" charset="0"/>
                <a:cs typeface="Times New Roman" panose="02020603050405020304" pitchFamily="18" charset="0"/>
              </a:rPr>
              <a:t>Regional State Board School Books</a:t>
            </a:r>
          </a:p>
          <a:p>
            <a:pPr marL="342900" indent="-342900" algn="l">
              <a:lnSpc>
                <a:spcPct val="150000"/>
              </a:lnSpc>
              <a:spcBef>
                <a:spcPts val="400"/>
              </a:spcBef>
              <a:spcAft>
                <a:spcPts val="400"/>
              </a:spcAft>
              <a:buClr>
                <a:srgbClr val="C00000"/>
              </a:buClr>
              <a:buSzPct val="90000"/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tx1">
                  <a:lumMod val="85000"/>
                  <a:lumOff val="15000"/>
                </a:schemeClr>
              </a:solidFill>
              <a:latin typeface="Futura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190500"/>
            <a:ext cx="77724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4400" b="1" dirty="0" smtClean="0">
                <a:solidFill>
                  <a:srgbClr val="C00000"/>
                </a:solidFill>
                <a:latin typeface="Futura" pitchFamily="34" charset="0"/>
                <a:ea typeface="+mj-ea"/>
                <a:cs typeface="+mj-cs"/>
              </a:rPr>
              <a:t>a look at the FUTURE</a:t>
            </a:r>
            <a:endParaRPr kumimoji="0" lang="en-IN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Futur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52400"/>
            <a:ext cx="6858000" cy="83819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N" sz="3400" b="1" u="sng" dirty="0" smtClean="0">
                <a:solidFill>
                  <a:srgbClr val="C00000"/>
                </a:solidFill>
                <a:latin typeface="Futura" pitchFamily="34" charset="0"/>
              </a:rPr>
              <a:t>Digital Business of S. Chand</a:t>
            </a:r>
            <a:endParaRPr lang="en-IN" sz="3400" b="1" u="sng" dirty="0">
              <a:solidFill>
                <a:srgbClr val="C00000"/>
              </a:solidFill>
              <a:latin typeface="Futur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3657600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spcAft>
                <a:spcPts val="40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utura" pitchFamily="34" charset="0"/>
                <a:cs typeface="Times New Roman" panose="02020603050405020304" pitchFamily="18" charset="0"/>
              </a:rPr>
              <a:t>The Company has Joint Venture with Houghton </a:t>
            </a:r>
            <a:r>
              <a:rPr lang="en-US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Futura" pitchFamily="34" charset="0"/>
                <a:cs typeface="Times New Roman" panose="02020603050405020304" pitchFamily="18" charset="0"/>
              </a:rPr>
              <a:t>Miffin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utura" pitchFamily="34" charset="0"/>
                <a:cs typeface="Times New Roman" panose="02020603050405020304" pitchFamily="18" charset="0"/>
              </a:rPr>
              <a:t> Harcourt with the objective to enter the digital market four years back. </a:t>
            </a:r>
          </a:p>
          <a:p>
            <a:pPr marL="285750" indent="-285750" algn="just">
              <a:lnSpc>
                <a:spcPct val="150000"/>
              </a:lnSpc>
              <a:spcAft>
                <a:spcPts val="40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utura" pitchFamily="34" charset="0"/>
                <a:cs typeface="Times New Roman" panose="02020603050405020304" pitchFamily="18" charset="0"/>
              </a:rPr>
              <a:t>Launch of  </a:t>
            </a:r>
            <a:r>
              <a:rPr lang="en-US" sz="2000" b="1" dirty="0" smtClean="0">
                <a:solidFill>
                  <a:srgbClr val="C00000"/>
                </a:solidFill>
                <a:latin typeface="Futura" pitchFamily="34" charset="0"/>
                <a:cs typeface="Times New Roman" panose="02020603050405020304" pitchFamily="18" charset="0"/>
              </a:rPr>
              <a:t>S Chand “</a:t>
            </a:r>
            <a:r>
              <a:rPr lang="en-US" sz="2000" b="1" dirty="0" err="1" smtClean="0">
                <a:solidFill>
                  <a:srgbClr val="C00000"/>
                </a:solidFill>
                <a:latin typeface="Futura" pitchFamily="34" charset="0"/>
                <a:cs typeface="Times New Roman" panose="02020603050405020304" pitchFamily="18" charset="0"/>
              </a:rPr>
              <a:t>Intellitab</a:t>
            </a:r>
            <a:r>
              <a:rPr lang="en-US" sz="2000" b="1" dirty="0" smtClean="0">
                <a:solidFill>
                  <a:srgbClr val="C00000"/>
                </a:solidFill>
                <a:latin typeface="Futura" pitchFamily="34" charset="0"/>
                <a:cs typeface="Times New Roman" panose="02020603050405020304" pitchFamily="18" charset="0"/>
              </a:rPr>
              <a:t>” 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utura" pitchFamily="34" charset="0"/>
                <a:cs typeface="Times New Roman" panose="02020603050405020304" pitchFamily="18" charset="0"/>
              </a:rPr>
              <a:t>with Destination Success Interactive Content - channelized efforts towards availability of content which is platform agnostic across e-books, computers, tablets and mobile devices.</a:t>
            </a:r>
          </a:p>
          <a:p>
            <a:pPr marL="285750" indent="-285750" algn="just">
              <a:lnSpc>
                <a:spcPct val="150000"/>
              </a:lnSpc>
              <a:spcAft>
                <a:spcPts val="40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utura" pitchFamily="34" charset="0"/>
                <a:cs typeface="Times New Roman" panose="02020603050405020304" pitchFamily="18" charset="0"/>
              </a:rPr>
              <a:t>Digital Publishing Platform for e-books with revamped e-commerce platform</a:t>
            </a:r>
          </a:p>
          <a:p>
            <a:pPr marL="285750" indent="-285750" algn="just">
              <a:lnSpc>
                <a:spcPct val="150000"/>
              </a:lnSpc>
              <a:spcAft>
                <a:spcPts val="40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utura" pitchFamily="34" charset="0"/>
                <a:cs typeface="Times New Roman" panose="02020603050405020304" pitchFamily="18" charset="0"/>
              </a:rPr>
              <a:t>E-book distribution through Google, Amazon, Intel etc.</a:t>
            </a:r>
          </a:p>
          <a:p>
            <a:pPr marL="285750" indent="-285750" algn="just">
              <a:lnSpc>
                <a:spcPct val="150000"/>
              </a:lnSpc>
              <a:spcAft>
                <a:spcPts val="40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utura" pitchFamily="34" charset="0"/>
                <a:cs typeface="Times New Roman" panose="02020603050405020304" pitchFamily="18" charset="0"/>
              </a:rPr>
              <a:t>Assessment, Test-prep &amp; Analytics on Web Platform with Third Party Aggregation.</a:t>
            </a:r>
          </a:p>
          <a:p>
            <a:pPr marL="285750" indent="-285750" algn="just">
              <a:lnSpc>
                <a:spcPct val="150000"/>
              </a:lnSpc>
              <a:spcAft>
                <a:spcPts val="400"/>
              </a:spcAft>
              <a:buClr>
                <a:srgbClr val="C00000"/>
              </a:buClr>
              <a:buSzPct val="90000"/>
              <a:buFont typeface="Arial" pitchFamily="34" charset="0"/>
              <a:buChar char="•"/>
            </a:pPr>
            <a:endParaRPr lang="en-US" sz="2000" dirty="0" smtClean="0">
              <a:solidFill>
                <a:schemeClr val="tx1">
                  <a:lumMod val="85000"/>
                  <a:lumOff val="15000"/>
                </a:schemeClr>
              </a:solidFill>
              <a:latin typeface="Futura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33400" y="228600"/>
            <a:ext cx="77724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3600" b="1" u="sng" dirty="0" smtClean="0">
                <a:solidFill>
                  <a:srgbClr val="C00000"/>
                </a:solidFill>
                <a:latin typeface="Futura" pitchFamily="34" charset="0"/>
                <a:ea typeface="+mj-ea"/>
                <a:cs typeface="+mj-cs"/>
              </a:rPr>
              <a:t>AWARDS</a:t>
            </a:r>
            <a:endParaRPr kumimoji="0" lang="en-IN" sz="44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Futura" pitchFamily="34" charset="0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219200"/>
            <a:ext cx="784860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/>
              <a:t>Late Sh. </a:t>
            </a:r>
            <a:r>
              <a:rPr lang="en-IN" sz="2000" dirty="0" err="1" smtClean="0"/>
              <a:t>Shyam</a:t>
            </a:r>
            <a:r>
              <a:rPr lang="en-IN" sz="2000" dirty="0" smtClean="0"/>
              <a:t> </a:t>
            </a:r>
            <a:r>
              <a:rPr lang="en-IN" sz="2000" dirty="0" err="1" smtClean="0"/>
              <a:t>Lal</a:t>
            </a:r>
            <a:r>
              <a:rPr lang="en-IN" sz="2000" dirty="0" smtClean="0"/>
              <a:t> Gupta received Padma Shri in 1969.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/>
              <a:t>The Company was the first recipient of the </a:t>
            </a:r>
            <a:r>
              <a:rPr lang="en-IN" sz="2000" dirty="0" err="1" smtClean="0"/>
              <a:t>Bewst</a:t>
            </a:r>
            <a:r>
              <a:rPr lang="en-IN" sz="2000" dirty="0" smtClean="0"/>
              <a:t> Publisher Award by the University Grants Commission.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/>
              <a:t>Awarded with the Best Publisher Award from Central Board of Secondary Education.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/>
              <a:t>In 2004, it received the Knowledge Pillar of India Honour Award organized by </a:t>
            </a:r>
            <a:r>
              <a:rPr lang="en-IN" sz="2000" dirty="0" err="1" smtClean="0"/>
              <a:t>Vivekanand</a:t>
            </a:r>
            <a:r>
              <a:rPr lang="en-IN" sz="2000" dirty="0" smtClean="0"/>
              <a:t> </a:t>
            </a:r>
            <a:r>
              <a:rPr lang="en-IN" sz="2000" dirty="0" smtClean="0"/>
              <a:t>Education, Cultural </a:t>
            </a:r>
            <a:r>
              <a:rPr lang="en-IN" sz="2000" dirty="0" smtClean="0"/>
              <a:t>&amp; Games Organization, </a:t>
            </a:r>
            <a:r>
              <a:rPr lang="en-IN" sz="2000" dirty="0" err="1" smtClean="0"/>
              <a:t>Deoghar</a:t>
            </a:r>
            <a:r>
              <a:rPr lang="en-IN" sz="2000" dirty="0" smtClean="0"/>
              <a:t> Jharkhand,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/>
              <a:t>Certificate </a:t>
            </a:r>
            <a:r>
              <a:rPr lang="en-IN" sz="2000" dirty="0" smtClean="0"/>
              <a:t>of distinction for Best Stall </a:t>
            </a:r>
            <a:r>
              <a:rPr lang="en-IN" sz="2000" dirty="0" smtClean="0"/>
              <a:t>Display award </a:t>
            </a:r>
            <a:r>
              <a:rPr lang="en-IN" sz="2000" dirty="0" smtClean="0"/>
              <a:t>by the F</a:t>
            </a:r>
            <a:r>
              <a:rPr lang="en-IN" sz="2000" dirty="0" smtClean="0"/>
              <a:t>ederation </a:t>
            </a:r>
            <a:r>
              <a:rPr lang="en-IN" sz="2000" dirty="0" smtClean="0"/>
              <a:t>of Indian Publishers in 2006 Book Fair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000" dirty="0"/>
          </a:p>
          <a:p>
            <a:r>
              <a:rPr lang="en-IN" sz="2000" i="1" dirty="0" smtClean="0"/>
              <a:t>These are just a few from the huge list.  These awards just inspire team to work harder for more success.</a:t>
            </a:r>
          </a:p>
          <a:p>
            <a:r>
              <a:rPr lang="en-IN" sz="2000" dirty="0" smtClean="0"/>
              <a:t> </a:t>
            </a:r>
            <a:endParaRPr lang="en-I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304800"/>
            <a:ext cx="54459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b="1" u="sng" dirty="0" smtClean="0">
                <a:solidFill>
                  <a:srgbClr val="FF0000"/>
                </a:solidFill>
              </a:rPr>
              <a:t>Corporate Social Responsibility</a:t>
            </a:r>
            <a:endParaRPr lang="en-IN" sz="3200" b="1" u="sng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164134"/>
            <a:ext cx="784860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The group believes in giving back to the society in the best possible manner that it can.  For this, the Company has funded the establishment of a world-class library at the American Institute of Indian Studies, Gurgaon, India.  </a:t>
            </a:r>
          </a:p>
          <a:p>
            <a:endParaRPr lang="en-IN" sz="2400" dirty="0"/>
          </a:p>
          <a:p>
            <a:r>
              <a:rPr lang="en-IN" sz="2400" dirty="0" smtClean="0"/>
              <a:t>Unlike others, we ensure that their thoughts are translated into reality and do not remain mere words on some vision statement papers an presentations.</a:t>
            </a:r>
          </a:p>
          <a:p>
            <a:endParaRPr lang="en-IN" sz="2400" dirty="0"/>
          </a:p>
          <a:p>
            <a:r>
              <a:rPr lang="en-IN" sz="2400" dirty="0" smtClean="0"/>
              <a:t>Group is closely associated with NGO – Amar </a:t>
            </a:r>
            <a:r>
              <a:rPr lang="en-IN" sz="2400" dirty="0" err="1" smtClean="0"/>
              <a:t>Jyoti</a:t>
            </a:r>
            <a:r>
              <a:rPr lang="en-IN" sz="2400" dirty="0" smtClean="0"/>
              <a:t>, Delhi to support underprivileged &amp; handicapped children who need support from the society.</a:t>
            </a:r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47765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2362200"/>
            <a:ext cx="30696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5400" dirty="0" smtClean="0"/>
              <a:t>Thank You</a:t>
            </a:r>
            <a:endParaRPr lang="en-IN" sz="5400" dirty="0"/>
          </a:p>
        </p:txBody>
      </p:sp>
    </p:spTree>
    <p:extLst>
      <p:ext uri="{BB962C8B-B14F-4D97-AF65-F5344CB8AC3E}">
        <p14:creationId xmlns:p14="http://schemas.microsoft.com/office/powerpoint/2010/main" val="58619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757" y="0"/>
            <a:ext cx="8229600" cy="838200"/>
          </a:xfrm>
        </p:spPr>
        <p:txBody>
          <a:bodyPr/>
          <a:lstStyle/>
          <a:p>
            <a:r>
              <a:rPr lang="en-IN" u="sng" dirty="0" smtClean="0">
                <a:solidFill>
                  <a:srgbClr val="FF0000"/>
                </a:solidFill>
              </a:rPr>
              <a:t>Group Companies</a:t>
            </a:r>
            <a:endParaRPr lang="en-IN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383" y="1295400"/>
            <a:ext cx="8229600" cy="5135563"/>
          </a:xfrm>
        </p:spPr>
        <p:txBody>
          <a:bodyPr>
            <a:normAutofit fontScale="70000" lnSpcReduction="20000"/>
          </a:bodyPr>
          <a:lstStyle/>
          <a:p>
            <a:r>
              <a:rPr lang="en-IN" dirty="0" smtClean="0"/>
              <a:t>S. Chand Publication Pvt. Ltd.</a:t>
            </a:r>
          </a:p>
          <a:p>
            <a:r>
              <a:rPr lang="en-IN" dirty="0" smtClean="0"/>
              <a:t>S. Chand Harcourt (India) Pvt. Ltd</a:t>
            </a:r>
          </a:p>
          <a:p>
            <a:r>
              <a:rPr lang="en-IN" dirty="0" smtClean="0"/>
              <a:t>S. Chand Digital Pvt. Ltd.</a:t>
            </a:r>
          </a:p>
          <a:p>
            <a:r>
              <a:rPr lang="en-IN" dirty="0" smtClean="0"/>
              <a:t>S. Chand </a:t>
            </a:r>
            <a:r>
              <a:rPr lang="en-IN" dirty="0" err="1" smtClean="0"/>
              <a:t>Eduech</a:t>
            </a:r>
            <a:r>
              <a:rPr lang="en-IN" dirty="0" smtClean="0"/>
              <a:t> Pvt. Ltd.</a:t>
            </a:r>
          </a:p>
          <a:p>
            <a:r>
              <a:rPr lang="en-IN" dirty="0" smtClean="0"/>
              <a:t>S. Chand Technologies Pvt. Ltd.</a:t>
            </a:r>
          </a:p>
          <a:p>
            <a:r>
              <a:rPr lang="en-IN" dirty="0" smtClean="0"/>
              <a:t>S. Chand International (Exports Division0</a:t>
            </a:r>
          </a:p>
          <a:p>
            <a:r>
              <a:rPr lang="en-IN" dirty="0" smtClean="0"/>
              <a:t>Vikas Publication Pvt. Ltd.</a:t>
            </a:r>
          </a:p>
          <a:p>
            <a:r>
              <a:rPr lang="en-IN" dirty="0" err="1" smtClean="0"/>
              <a:t>Madhuban</a:t>
            </a:r>
            <a:r>
              <a:rPr lang="en-IN" dirty="0" smtClean="0"/>
              <a:t> Publication</a:t>
            </a:r>
          </a:p>
          <a:p>
            <a:r>
              <a:rPr lang="en-IN" dirty="0" smtClean="0"/>
              <a:t>BPI India Pvt. Ltd.</a:t>
            </a:r>
          </a:p>
          <a:p>
            <a:r>
              <a:rPr lang="en-IN" dirty="0" smtClean="0"/>
              <a:t>Blackie &amp; Sons</a:t>
            </a:r>
          </a:p>
          <a:p>
            <a:r>
              <a:rPr lang="en-IN" dirty="0" smtClean="0"/>
              <a:t>RRPL (Printing Division)</a:t>
            </a:r>
          </a:p>
          <a:p>
            <a:r>
              <a:rPr lang="en-IN" dirty="0" smtClean="0"/>
              <a:t>Eurasia Pvt. Ltd.</a:t>
            </a:r>
          </a:p>
          <a:p>
            <a:r>
              <a:rPr lang="en-IN" dirty="0" err="1"/>
              <a:t>Shyam</a:t>
            </a:r>
            <a:r>
              <a:rPr lang="en-IN" dirty="0"/>
              <a:t> </a:t>
            </a:r>
            <a:r>
              <a:rPr lang="en-IN" dirty="0" err="1"/>
              <a:t>Lal</a:t>
            </a:r>
            <a:r>
              <a:rPr lang="en-IN" dirty="0"/>
              <a:t> Charitable </a:t>
            </a:r>
            <a:r>
              <a:rPr lang="en-IN" dirty="0" smtClean="0"/>
              <a:t>Trust</a:t>
            </a:r>
          </a:p>
          <a:p>
            <a:r>
              <a:rPr lang="en-IN" dirty="0" smtClean="0"/>
              <a:t>Rise Kids – Pre School</a:t>
            </a:r>
            <a:endParaRPr lang="en-IN" dirty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2546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9478" y="2681026"/>
            <a:ext cx="7848600" cy="1066800"/>
          </a:xfrm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spcAft>
                <a:spcPts val="200"/>
              </a:spcAft>
              <a:buClr>
                <a:srgbClr val="C000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tx1"/>
                </a:solidFill>
                <a:latin typeface="Futura" pitchFamily="34" charset="0"/>
                <a:cs typeface="Times New Roman" panose="02020603050405020304" pitchFamily="18" charset="0"/>
              </a:rPr>
              <a:t>Conferred with coveted </a:t>
            </a:r>
            <a:r>
              <a:rPr lang="en-US" sz="2000" b="1" dirty="0" err="1" smtClean="0">
                <a:solidFill>
                  <a:schemeClr val="tx1"/>
                </a:solidFill>
                <a:latin typeface="Futura" pitchFamily="34" charset="0"/>
                <a:cs typeface="Times New Roman" panose="02020603050405020304" pitchFamily="18" charset="0"/>
              </a:rPr>
              <a:t>Padam</a:t>
            </a:r>
            <a:r>
              <a:rPr lang="en-US" sz="2000" b="1" dirty="0" smtClean="0">
                <a:solidFill>
                  <a:schemeClr val="tx1"/>
                </a:solidFill>
                <a:latin typeface="Futura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Futura" pitchFamily="34" charset="0"/>
                <a:cs typeface="Times New Roman" panose="02020603050405020304" pitchFamily="18" charset="0"/>
              </a:rPr>
              <a:t>Shri</a:t>
            </a:r>
            <a:r>
              <a:rPr lang="en-US" sz="2000" b="1" dirty="0" smtClean="0">
                <a:solidFill>
                  <a:schemeClr val="tx1"/>
                </a:solidFill>
                <a:latin typeface="Futura" pitchFamily="34" charset="0"/>
                <a:cs typeface="Times New Roman" panose="02020603050405020304" pitchFamily="18" charset="0"/>
              </a:rPr>
              <a:t> in 1969 for his immense contribution to Indian Education &amp; Publishing Industry.</a:t>
            </a:r>
          </a:p>
        </p:txBody>
      </p:sp>
      <p:sp>
        <p:nvSpPr>
          <p:cNvPr id="5" name="Rectangle 4"/>
          <p:cNvSpPr/>
          <p:nvPr/>
        </p:nvSpPr>
        <p:spPr>
          <a:xfrm>
            <a:off x="390939" y="1447800"/>
            <a:ext cx="8153400" cy="936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50000"/>
              </a:lnSpc>
              <a:spcAft>
                <a:spcPts val="200"/>
              </a:spcAft>
              <a:buClr>
                <a:srgbClr val="C000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950" b="1" dirty="0" smtClean="0">
                <a:solidFill>
                  <a:srgbClr val="C00000"/>
                </a:solidFill>
                <a:latin typeface="Futura" pitchFamily="34" charset="0"/>
                <a:cs typeface="Times New Roman" panose="02020603050405020304" pitchFamily="18" charset="0"/>
              </a:rPr>
              <a:t>Serving Nation for over 75 years in education sector, Group founded by Late Shri. </a:t>
            </a:r>
            <a:r>
              <a:rPr lang="en-US" sz="1950" b="1" dirty="0" err="1" smtClean="0">
                <a:solidFill>
                  <a:srgbClr val="C00000"/>
                </a:solidFill>
                <a:latin typeface="Futura" pitchFamily="34" charset="0"/>
                <a:cs typeface="Times New Roman" panose="02020603050405020304" pitchFamily="18" charset="0"/>
              </a:rPr>
              <a:t>Shyam</a:t>
            </a:r>
            <a:r>
              <a:rPr lang="en-US" sz="1950" b="1" dirty="0" smtClean="0">
                <a:solidFill>
                  <a:srgbClr val="C00000"/>
                </a:solidFill>
                <a:latin typeface="Futura" pitchFamily="34" charset="0"/>
                <a:cs typeface="Times New Roman" panose="02020603050405020304" pitchFamily="18" charset="0"/>
              </a:rPr>
              <a:t> </a:t>
            </a:r>
            <a:r>
              <a:rPr lang="en-US" sz="1950" b="1" dirty="0" err="1" smtClean="0">
                <a:solidFill>
                  <a:srgbClr val="C00000"/>
                </a:solidFill>
                <a:latin typeface="Futura" pitchFamily="34" charset="0"/>
                <a:cs typeface="Times New Roman" panose="02020603050405020304" pitchFamily="18" charset="0"/>
              </a:rPr>
              <a:t>Lal</a:t>
            </a:r>
            <a:r>
              <a:rPr lang="en-US" sz="1950" b="1" dirty="0" smtClean="0">
                <a:solidFill>
                  <a:srgbClr val="C00000"/>
                </a:solidFill>
                <a:latin typeface="Futura" pitchFamily="34" charset="0"/>
                <a:cs typeface="Times New Roman" panose="02020603050405020304" pitchFamily="18" charset="0"/>
              </a:rPr>
              <a:t> Gupta in 1939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71939" y="76200"/>
            <a:ext cx="77724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4400" b="1" u="sng" dirty="0" smtClean="0">
                <a:solidFill>
                  <a:srgbClr val="C00000"/>
                </a:solidFill>
                <a:latin typeface="Futura" pitchFamily="34" charset="0"/>
                <a:ea typeface="+mj-ea"/>
                <a:cs typeface="+mj-cs"/>
              </a:rPr>
              <a:t>a</a:t>
            </a:r>
            <a:r>
              <a:rPr kumimoji="0" lang="en-IN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utura" pitchFamily="34" charset="0"/>
                <a:ea typeface="+mj-ea"/>
                <a:cs typeface="+mj-cs"/>
              </a:rPr>
              <a:t> </a:t>
            </a:r>
            <a:r>
              <a:rPr lang="en-IN" sz="4400" b="1" u="sng" dirty="0" smtClean="0">
                <a:solidFill>
                  <a:srgbClr val="C00000"/>
                </a:solidFill>
                <a:latin typeface="Futura" pitchFamily="34" charset="0"/>
                <a:ea typeface="+mj-ea"/>
                <a:cs typeface="+mj-cs"/>
              </a:rPr>
              <a:t>bit </a:t>
            </a:r>
            <a:r>
              <a:rPr kumimoji="0" lang="en-IN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utura" pitchFamily="34" charset="0"/>
                <a:ea typeface="+mj-ea"/>
                <a:cs typeface="+mj-cs"/>
              </a:rPr>
              <a:t>ABOUT us</a:t>
            </a:r>
            <a:endParaRPr kumimoji="0" lang="en-IN" sz="44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Futura" pitchFamily="34" charset="0"/>
              <a:ea typeface="+mj-ea"/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18015" y="5181600"/>
            <a:ext cx="5568063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200"/>
              </a:spcAft>
              <a:buClr>
                <a:srgbClr val="C000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400" b="1" dirty="0">
                <a:latin typeface="Futura" pitchFamily="34" charset="0"/>
                <a:cs typeface="Times New Roman" panose="02020603050405020304" pitchFamily="18" charset="0"/>
              </a:rPr>
              <a:t>With 2000+ team members across.</a:t>
            </a:r>
          </a:p>
        </p:txBody>
      </p:sp>
      <p:sp>
        <p:nvSpPr>
          <p:cNvPr id="4" name="Rectangle 3"/>
          <p:cNvSpPr/>
          <p:nvPr/>
        </p:nvSpPr>
        <p:spPr>
          <a:xfrm>
            <a:off x="1353378" y="3988474"/>
            <a:ext cx="6324600" cy="958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rgbClr val="C00000"/>
                </a:solidFill>
                <a:latin typeface="Futura" pitchFamily="34" charset="0"/>
                <a:cs typeface="Times New Roman" panose="02020603050405020304" pitchFamily="18" charset="0"/>
              </a:rPr>
              <a:t>Managed by 3rd generation entrepreneurs with </a:t>
            </a:r>
            <a:br>
              <a:rPr lang="en-US" sz="2000" b="1" dirty="0">
                <a:solidFill>
                  <a:srgbClr val="C00000"/>
                </a:solidFill>
                <a:latin typeface="Futura" pitchFamily="34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C00000"/>
                </a:solidFill>
                <a:latin typeface="Futura" pitchFamily="34" charset="0"/>
                <a:cs typeface="Times New Roman" panose="02020603050405020304" pitchFamily="18" charset="0"/>
              </a:rPr>
              <a:t>professionals at guard of key functions.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381000" y="381000"/>
            <a:ext cx="8382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3988" tIns="41994" rIns="83988" bIns="41994"/>
          <a:lstStyle/>
          <a:p>
            <a:pPr marL="177800" indent="-177800" algn="just">
              <a:spcAft>
                <a:spcPts val="200"/>
              </a:spcAft>
              <a:buClr>
                <a:srgbClr val="C00000"/>
              </a:buClr>
              <a:buSzPct val="90000"/>
              <a:buFont typeface="Arial" pitchFamily="34" charset="0"/>
              <a:buChar char="•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Dominant positioning amongst CBSE, ICSE schools., Engineering, Commerce  &amp; Basic Sciences.</a:t>
            </a:r>
          </a:p>
          <a:p>
            <a:pPr marL="177800" indent="-177800" algn="just">
              <a:spcAft>
                <a:spcPts val="200"/>
              </a:spcAft>
              <a:buClr>
                <a:srgbClr val="C00000"/>
              </a:buClr>
              <a:buSzPct val="90000"/>
              <a:buFont typeface="Arial" pitchFamily="34" charset="0"/>
              <a:buChar char="•"/>
            </a:pPr>
            <a:endParaRPr lang="en-US" sz="20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177800" indent="-177800" algn="just">
              <a:spcAft>
                <a:spcPts val="200"/>
              </a:spcAft>
              <a:buClr>
                <a:srgbClr val="C00000"/>
              </a:buClr>
              <a:buSzPct val="90000"/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Largest 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channel network in the country, catering to Schools. Engineering colleges, degree 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colleges. 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Strong network 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spread 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 India, SAARC Countries, the Middle East, Africa, 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Europe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, and the America.</a:t>
            </a:r>
          </a:p>
          <a:p>
            <a:pPr marL="177800" indent="-177800" algn="just">
              <a:spcAft>
                <a:spcPts val="200"/>
              </a:spcAft>
              <a:buClr>
                <a:srgbClr val="C00000"/>
              </a:buClr>
              <a:buSzPct val="90000"/>
              <a:buFont typeface="Arial" pitchFamily="34" charset="0"/>
              <a:buChar char="•"/>
            </a:pPr>
            <a:endParaRPr lang="en-US" sz="2000" b="1" dirty="0">
              <a:solidFill>
                <a:srgbClr val="C00000"/>
              </a:solidFill>
              <a:latin typeface="Calibri" pitchFamily="34" charset="0"/>
              <a:cs typeface="Times New Roman" panose="02020603050405020304" pitchFamily="18" charset="0"/>
            </a:endParaRPr>
          </a:p>
          <a:p>
            <a:pPr marL="177800" indent="-177800" algn="just">
              <a:spcAft>
                <a:spcPts val="200"/>
              </a:spcAft>
              <a:buClr>
                <a:srgbClr val="C00000"/>
              </a:buClr>
              <a:buSzPct val="90000"/>
              <a:buFont typeface="Arial" pitchFamily="34" charset="0"/>
              <a:buChar char="•"/>
            </a:pPr>
            <a:r>
              <a:rPr lang="en-US" sz="2000" b="1" dirty="0">
                <a:latin typeface="Calibri" pitchFamily="34" charset="0"/>
                <a:cs typeface="Calibri" pitchFamily="34" charset="0"/>
              </a:rPr>
              <a:t>Over 9000 titles and &gt;1000 authors</a:t>
            </a:r>
          </a:p>
          <a:p>
            <a:pPr marL="177800" indent="-177800" algn="just">
              <a:spcAft>
                <a:spcPts val="200"/>
              </a:spcAft>
              <a:buClr>
                <a:srgbClr val="C00000"/>
              </a:buClr>
              <a:buSzPct val="90000"/>
              <a:buFont typeface="Arial" pitchFamily="34" charset="0"/>
              <a:buChar char="•"/>
            </a:pPr>
            <a:endParaRPr lang="en-US" sz="2000" b="1" dirty="0" smtClean="0">
              <a:latin typeface="Calibri" pitchFamily="34" charset="0"/>
              <a:cs typeface="Calibri" pitchFamily="34" charset="0"/>
            </a:endParaRPr>
          </a:p>
          <a:p>
            <a:pPr marL="177800" indent="-177800" algn="just">
              <a:spcAft>
                <a:spcPts val="200"/>
              </a:spcAft>
              <a:buClr>
                <a:srgbClr val="C00000"/>
              </a:buClr>
              <a:buSzPct val="90000"/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Largest player in the industry in education segment.</a:t>
            </a:r>
          </a:p>
          <a:p>
            <a:pPr marL="177800" indent="-177800" algn="just">
              <a:spcAft>
                <a:spcPts val="200"/>
              </a:spcAft>
              <a:buClr>
                <a:srgbClr val="C00000"/>
              </a:buClr>
              <a:buSzPct val="90000"/>
              <a:buFont typeface="Arial" pitchFamily="34" charset="0"/>
              <a:buChar char="•"/>
            </a:pPr>
            <a:endParaRPr lang="en-US" sz="2000" b="1" dirty="0" smtClean="0">
              <a:latin typeface="Calibri" pitchFamily="34" charset="0"/>
              <a:cs typeface="Calibri" pitchFamily="34" charset="0"/>
            </a:endParaRPr>
          </a:p>
          <a:p>
            <a:pPr marL="177800" indent="-177800" algn="just">
              <a:spcAft>
                <a:spcPts val="200"/>
              </a:spcAft>
              <a:buClr>
                <a:srgbClr val="C00000"/>
              </a:buClr>
              <a:buSzPct val="90000"/>
              <a:buFont typeface="Arial" pitchFamily="34" charset="0"/>
              <a:buChar char="•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Own state of the art printing and publishing facilities.</a:t>
            </a:r>
          </a:p>
          <a:p>
            <a:pPr algn="just">
              <a:spcAft>
                <a:spcPts val="200"/>
              </a:spcAft>
              <a:buClr>
                <a:srgbClr val="C00000"/>
              </a:buClr>
              <a:buSzPct val="90000"/>
            </a:pPr>
            <a:endParaRPr lang="en-US" sz="2000" b="1" dirty="0" smtClean="0">
              <a:latin typeface="Calibri" pitchFamily="34" charset="0"/>
              <a:cs typeface="Calibri" pitchFamily="34" charset="0"/>
            </a:endParaRPr>
          </a:p>
          <a:p>
            <a:pPr marL="342900" indent="-342900">
              <a:lnSpc>
                <a:spcPct val="150000"/>
              </a:lnSpc>
              <a:spcAft>
                <a:spcPts val="200"/>
              </a:spcAft>
              <a:buClr>
                <a:srgbClr val="C000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Footprints across the nation with 50  branches, 60 marketing offices, state of the art printing &amp; publishing facilities.  </a:t>
            </a:r>
          </a:p>
          <a:p>
            <a:pPr marL="177800" indent="-177800" algn="just">
              <a:spcAft>
                <a:spcPts val="200"/>
              </a:spcAft>
              <a:buClr>
                <a:srgbClr val="C00000"/>
              </a:buClr>
              <a:buSzPct val="90000"/>
              <a:buFont typeface="Arial" pitchFamily="34" charset="0"/>
              <a:buChar char="•"/>
            </a:pPr>
            <a:endParaRPr lang="en-US" sz="2000" b="1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49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8553" y="1398937"/>
            <a:ext cx="1663647" cy="584775"/>
          </a:xfrm>
          <a:prstGeom prst="homePlate">
            <a:avLst>
              <a:gd name="adj" fmla="val 26545"/>
            </a:avLst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 anchor="ctr" anchorCtr="0">
            <a:noAutofit/>
          </a:bodyPr>
          <a:lstStyle/>
          <a:p>
            <a:pPr>
              <a:buClr>
                <a:srgbClr val="BBE0E3">
                  <a:lumMod val="50000"/>
                </a:srgbClr>
              </a:buClr>
            </a:pPr>
            <a:r>
              <a:rPr lang="en-US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 - 12</a:t>
            </a:r>
            <a:endParaRPr lang="en-IN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76326" y="1312269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BBE0E3">
                  <a:lumMod val="50000"/>
                </a:srgbClr>
              </a:buClr>
            </a:pPr>
            <a:r>
              <a:rPr lang="en-US" sz="20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Books for Kindergarten to Class 12 of the formal educational </a:t>
            </a:r>
            <a:r>
              <a:rPr lang="en-US" sz="2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system (CBSE , ICSE &amp; State Boards)</a:t>
            </a:r>
            <a:endParaRPr lang="en-IN" sz="2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89974" y="2506618"/>
            <a:ext cx="58013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BBE0E3">
                  <a:lumMod val="50000"/>
                </a:srgbClr>
              </a:buClr>
            </a:pP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Books for college students pursuing arts, science and commerce degrees, such as B.Sc., and 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B.Com including distance learning content</a:t>
            </a:r>
            <a:endParaRPr lang="en-IN" sz="20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3199" y="3944162"/>
            <a:ext cx="5801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BBE0E3">
                  <a:lumMod val="50000"/>
                </a:srgbClr>
              </a:buClr>
            </a:pPr>
            <a:r>
              <a:rPr lang="en-US" sz="20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Books for technical/professional courses like engineering, medicine and </a:t>
            </a:r>
            <a:r>
              <a:rPr lang="en-US" sz="2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law</a:t>
            </a:r>
            <a:endParaRPr lang="en-IN" sz="20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6326" y="4869821"/>
            <a:ext cx="58013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BBE0E3">
                  <a:lumMod val="50000"/>
                </a:srgbClr>
              </a:buClr>
            </a:pP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Books for test preparation in competitive exams such as entrance exams, job selections and grade 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promotion</a:t>
            </a:r>
            <a:endParaRPr lang="en-IN" sz="20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8158" y="2477616"/>
            <a:ext cx="1932642" cy="1037229"/>
          </a:xfrm>
          <a:prstGeom prst="homePlate">
            <a:avLst>
              <a:gd name="adj" fmla="val 26545"/>
            </a:avLst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 anchor="ctr" anchorCtr="0">
            <a:noAutofit/>
          </a:bodyPr>
          <a:lstStyle/>
          <a:p>
            <a:pPr>
              <a:buClr>
                <a:srgbClr val="BBE0E3">
                  <a:lumMod val="50000"/>
                </a:srgbClr>
              </a:buClr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Higher </a:t>
            </a: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Education &amp; Distance Learning</a:t>
            </a:r>
            <a:endParaRPr lang="en-IN" sz="16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6356" y="4005717"/>
            <a:ext cx="1836245" cy="584775"/>
          </a:xfrm>
          <a:prstGeom prst="homePlate">
            <a:avLst>
              <a:gd name="adj" fmla="val 26545"/>
            </a:avLst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 anchor="ctr" anchorCtr="0">
            <a:noAutofit/>
          </a:bodyPr>
          <a:lstStyle/>
          <a:p>
            <a:pPr>
              <a:buClr>
                <a:srgbClr val="BBE0E3">
                  <a:lumMod val="50000"/>
                </a:srgbClr>
              </a:buClr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Technical</a:t>
            </a:r>
            <a:endParaRPr lang="en-IN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6356" y="5085264"/>
            <a:ext cx="1808244" cy="584775"/>
          </a:xfrm>
          <a:prstGeom prst="homePlate">
            <a:avLst>
              <a:gd name="adj" fmla="val 26545"/>
            </a:avLst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 anchor="ctr" anchorCtr="0">
            <a:noAutofit/>
          </a:bodyPr>
          <a:lstStyle/>
          <a:p>
            <a:pPr>
              <a:buClr>
                <a:srgbClr val="BBE0E3">
                  <a:lumMod val="50000"/>
                </a:srgbClr>
              </a:buClr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Competition</a:t>
            </a:r>
            <a:endParaRPr lang="en-IN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274389"/>
            <a:ext cx="67008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b="1" u="sng" dirty="0" smtClean="0">
                <a:solidFill>
                  <a:srgbClr val="FF0000"/>
                </a:solidFill>
              </a:rPr>
              <a:t>Education Segments – Group Presence</a:t>
            </a:r>
            <a:endParaRPr lang="en-IN" sz="32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81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57600" y="228600"/>
            <a:ext cx="2209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 smtClean="0">
                <a:latin typeface="Futura" pitchFamily="34" charset="0"/>
              </a:rPr>
              <a:t>S. </a:t>
            </a:r>
            <a:r>
              <a:rPr lang="en-IN" sz="2000" dirty="0" err="1" smtClean="0">
                <a:latin typeface="Futura" pitchFamily="34" charset="0"/>
              </a:rPr>
              <a:t>Chand</a:t>
            </a:r>
            <a:r>
              <a:rPr lang="en-IN" sz="2000" dirty="0" smtClean="0">
                <a:latin typeface="Futura" pitchFamily="34" charset="0"/>
              </a:rPr>
              <a:t> Group</a:t>
            </a:r>
            <a:endParaRPr lang="en-IN" sz="2000" dirty="0">
              <a:latin typeface="Futur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990600"/>
            <a:ext cx="19812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 smtClean="0">
                <a:solidFill>
                  <a:srgbClr val="C00000"/>
                </a:solidFill>
                <a:latin typeface="Futura" pitchFamily="34" charset="0"/>
              </a:rPr>
              <a:t>S. </a:t>
            </a:r>
            <a:r>
              <a:rPr lang="en-IN" sz="1500" b="1" dirty="0" err="1" smtClean="0">
                <a:solidFill>
                  <a:srgbClr val="C00000"/>
                </a:solidFill>
                <a:latin typeface="Futura" pitchFamily="34" charset="0"/>
              </a:rPr>
              <a:t>Chand</a:t>
            </a:r>
            <a:r>
              <a:rPr lang="en-IN" sz="1500" b="1" dirty="0" smtClean="0">
                <a:solidFill>
                  <a:srgbClr val="C00000"/>
                </a:solidFill>
                <a:latin typeface="Futura" pitchFamily="34" charset="0"/>
              </a:rPr>
              <a:t> Publishing</a:t>
            </a:r>
            <a:endParaRPr lang="en-IN" sz="1500" b="1" dirty="0">
              <a:solidFill>
                <a:srgbClr val="C00000"/>
              </a:solidFill>
              <a:latin typeface="Futur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09800" y="990600"/>
            <a:ext cx="16764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 err="1" smtClean="0">
                <a:solidFill>
                  <a:srgbClr val="002060"/>
                </a:solidFill>
                <a:latin typeface="Futura" pitchFamily="34" charset="0"/>
              </a:rPr>
              <a:t>Vikas</a:t>
            </a:r>
            <a:r>
              <a:rPr lang="en-IN" sz="1500" b="1" dirty="0" smtClean="0">
                <a:solidFill>
                  <a:srgbClr val="002060"/>
                </a:solidFill>
                <a:latin typeface="Futura" pitchFamily="34" charset="0"/>
              </a:rPr>
              <a:t> Publishing</a:t>
            </a:r>
            <a:endParaRPr lang="en-IN" sz="1500" b="1" dirty="0">
              <a:solidFill>
                <a:srgbClr val="002060"/>
              </a:solidFill>
              <a:latin typeface="Futur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62400" y="990600"/>
            <a:ext cx="14478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 err="1" smtClean="0">
                <a:solidFill>
                  <a:srgbClr val="00B050"/>
                </a:solidFill>
                <a:latin typeface="Futura" pitchFamily="34" charset="0"/>
              </a:rPr>
              <a:t>Madhuban</a:t>
            </a:r>
            <a:endParaRPr lang="en-IN" sz="1500" b="1" dirty="0">
              <a:solidFill>
                <a:srgbClr val="00B050"/>
              </a:solidFill>
              <a:latin typeface="Futur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62600" y="990600"/>
            <a:ext cx="7620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 smtClean="0">
                <a:solidFill>
                  <a:schemeClr val="bg2">
                    <a:lumMod val="25000"/>
                  </a:schemeClr>
                </a:solidFill>
                <a:latin typeface="Futura" pitchFamily="34" charset="0"/>
              </a:rPr>
              <a:t>BPI</a:t>
            </a:r>
            <a:endParaRPr lang="en-IN" sz="1500" b="1" dirty="0">
              <a:solidFill>
                <a:schemeClr val="bg2">
                  <a:lumMod val="25000"/>
                </a:schemeClr>
              </a:solidFill>
              <a:latin typeface="Futur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29400" y="990600"/>
            <a:ext cx="9906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b="1" dirty="0" smtClean="0">
                <a:solidFill>
                  <a:srgbClr val="C00000"/>
                </a:solidFill>
                <a:latin typeface="Futura" pitchFamily="34" charset="0"/>
              </a:rPr>
              <a:t>S. Chand Harcourt</a:t>
            </a:r>
            <a:endParaRPr lang="en-IN" sz="1400" b="1" dirty="0">
              <a:solidFill>
                <a:srgbClr val="C00000"/>
              </a:solidFill>
              <a:latin typeface="Futura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2400" y="990600"/>
            <a:ext cx="10668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 err="1" smtClean="0">
                <a:solidFill>
                  <a:srgbClr val="002060"/>
                </a:solidFill>
                <a:latin typeface="Futura" pitchFamily="34" charset="0"/>
              </a:rPr>
              <a:t>Shyamlal</a:t>
            </a:r>
            <a:r>
              <a:rPr lang="en-IN" sz="1500" b="1" dirty="0" smtClean="0">
                <a:solidFill>
                  <a:srgbClr val="002060"/>
                </a:solidFill>
                <a:latin typeface="Futura" pitchFamily="34" charset="0"/>
              </a:rPr>
              <a:t> College</a:t>
            </a:r>
            <a:endParaRPr lang="en-IN" sz="1500" b="1" dirty="0">
              <a:solidFill>
                <a:srgbClr val="002060"/>
              </a:solidFill>
              <a:latin typeface="Futura" pitchFamily="34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76200" y="1676400"/>
            <a:ext cx="2057400" cy="50292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School Books (K-12)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Competition &amp; Referral books (Test Prep)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Higher Education, Technical &amp; Professional Education Books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Self Learning Products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Customized Content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Teacher Training &amp; Leadership Training Practice</a:t>
            </a:r>
          </a:p>
          <a:p>
            <a:pPr marL="342900" marR="0" lvl="0" indent="-342900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And many more……….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IN" sz="120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Futura" pitchFamily="34" charset="0"/>
              <a:ea typeface="+mn-ea"/>
              <a:cs typeface="+mn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981200" y="1676400"/>
            <a:ext cx="1905000" cy="36576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Wingdings" pitchFamily="2" charset="2"/>
              <a:buChar char="§"/>
            </a:pPr>
            <a:r>
              <a:rPr lang="en-US" sz="1200" dirty="0" smtClean="0">
                <a:solidFill>
                  <a:srgbClr val="002060"/>
                </a:solidFill>
                <a:latin typeface="Futura" pitchFamily="34" charset="0"/>
                <a:cs typeface="Times New Roman" panose="02020603050405020304" pitchFamily="18" charset="0"/>
              </a:rPr>
              <a:t>School Books (K-12)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Wingdings" pitchFamily="2" charset="2"/>
              <a:buChar char="§"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Competition &amp; Referral books (Test Prep)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Wingdings" pitchFamily="2" charset="2"/>
              <a:buChar char="§"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Higher Education, Technical</a:t>
            </a:r>
            <a:r>
              <a:rPr kumimoji="0" lang="en-US" sz="120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&amp; Professional Education books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Wingdings" pitchFamily="2" charset="2"/>
              <a:buChar char="§"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Customized Content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Wingdings" pitchFamily="2" charset="2"/>
              <a:buChar char="§"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Best-sellers in competition, engineering, basic sciences &amp; Commerce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Wingdings" pitchFamily="2" charset="2"/>
              <a:buChar char="§"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And many more……….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IN" sz="1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Futura" pitchFamily="34" charset="0"/>
              <a:ea typeface="+mn-ea"/>
              <a:cs typeface="+mn-cs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3733800" y="1676400"/>
            <a:ext cx="1524000" cy="31242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600"/>
              </a:spcAft>
              <a:buClr>
                <a:srgbClr val="00B05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School Books (K-12)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600"/>
              </a:spcAft>
              <a:buClr>
                <a:srgbClr val="00B05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Teacher Training &amp;</a:t>
            </a:r>
            <a:r>
              <a:rPr kumimoji="0" lang="en-US" sz="12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Leadership Training Practice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600"/>
              </a:spcAft>
              <a:buClr>
                <a:srgbClr val="00B05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K-12: ELT</a:t>
            </a:r>
            <a:r>
              <a:rPr kumimoji="0" lang="en-US" sz="12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Grammar,      </a:t>
            </a:r>
            <a:r>
              <a:rPr kumimoji="0" lang="en-US" sz="120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Hindi,Science</a:t>
            </a: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, Mathematics &amp; GK. 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600"/>
              </a:spcAft>
              <a:buClr>
                <a:srgbClr val="00B05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And many more……….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rgbClr val="00B050"/>
              </a:buClr>
              <a:buSzTx/>
              <a:tabLst/>
              <a:defRPr/>
            </a:pPr>
            <a:endParaRPr kumimoji="0" lang="en-IN" sz="1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Futura" pitchFamily="34" charset="0"/>
              <a:ea typeface="+mn-ea"/>
              <a:cs typeface="+mn-cs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5105400" y="1676400"/>
            <a:ext cx="1524000" cy="30480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600"/>
              </a:spcAft>
              <a:buClr>
                <a:schemeClr val="bg2">
                  <a:lumMod val="25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Pre School Books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600"/>
              </a:spcAft>
              <a:buClr>
                <a:schemeClr val="bg2">
                  <a:lumMod val="25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Children Books &amp; Educational Toys 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600"/>
              </a:spcAft>
              <a:buClr>
                <a:schemeClr val="bg2">
                  <a:lumMod val="25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Self Learning Products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600"/>
              </a:spcAft>
              <a:buClr>
                <a:schemeClr val="bg2">
                  <a:lumMod val="25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US" sz="1200" dirty="0" smtClean="0">
                <a:solidFill>
                  <a:schemeClr val="bg2">
                    <a:lumMod val="25000"/>
                  </a:schemeClr>
                </a:solidFill>
                <a:latin typeface="Futura" pitchFamily="34" charset="0"/>
                <a:cs typeface="Times New Roman" panose="02020603050405020304" pitchFamily="18" charset="0"/>
              </a:rPr>
              <a:t>Business Books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600"/>
              </a:spcAft>
              <a:buClr>
                <a:schemeClr val="bg2">
                  <a:lumMod val="25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General Books</a:t>
            </a:r>
          </a:p>
          <a:p>
            <a:pPr marL="342900" marR="0" lvl="0" indent="-342900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bg2">
                  <a:lumMod val="25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And many</a:t>
            </a:r>
            <a:r>
              <a:rPr kumimoji="0" lang="en-US" sz="120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more……….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bg2">
                  <a:lumMod val="25000"/>
                </a:schemeClr>
              </a:buClr>
              <a:buSzTx/>
              <a:tabLst/>
              <a:defRPr/>
            </a:pPr>
            <a:endParaRPr kumimoji="0" lang="en-IN" sz="120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Futura" pitchFamily="34" charset="0"/>
              <a:ea typeface="+mn-ea"/>
              <a:cs typeface="+mn-cs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6324600" y="1676400"/>
            <a:ext cx="1295400" cy="17526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Digital content &amp; Interactive Classroom Solutions </a:t>
            </a:r>
          </a:p>
          <a:p>
            <a:pPr marL="342900" marR="0" lvl="0" indent="-342900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utura" pitchFamily="34" charset="0"/>
                <a:ea typeface="+mn-ea"/>
                <a:cs typeface="Times New Roman" panose="02020603050405020304" pitchFamily="18" charset="0"/>
              </a:rPr>
              <a:t>And many more……….</a:t>
            </a: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IN" sz="120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Futura" pitchFamily="34" charset="0"/>
              <a:ea typeface="+mn-ea"/>
              <a:cs typeface="+mn-cs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7467600" y="1676400"/>
            <a:ext cx="1524000" cy="4343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Wingdings" pitchFamily="2" charset="2"/>
              <a:buChar char="§"/>
            </a:pPr>
            <a:r>
              <a:rPr lang="en-US" sz="1200" dirty="0" smtClean="0">
                <a:solidFill>
                  <a:srgbClr val="002060"/>
                </a:solidFill>
                <a:latin typeface="Futura" pitchFamily="34" charset="0"/>
                <a:cs typeface="Times New Roman" panose="02020603050405020304" pitchFamily="18" charset="0"/>
              </a:rPr>
              <a:t>Higher Education</a:t>
            </a:r>
            <a:endParaRPr kumimoji="0" lang="en-US" sz="12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Futura" pitchFamily="34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IN" sz="1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Futur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52500" y="3558719"/>
            <a:ext cx="746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buClr>
                <a:srgbClr val="C00000"/>
              </a:buClr>
              <a:buSzPct val="100000"/>
            </a:pPr>
            <a:r>
              <a:rPr lang="en-US" sz="2000" b="1" dirty="0" smtClean="0">
                <a:solidFill>
                  <a:srgbClr val="C00000"/>
                </a:solidFill>
                <a:latin typeface="Futura" pitchFamily="34" charset="0"/>
                <a:cs typeface="Times New Roman" panose="02020603050405020304" pitchFamily="18" charset="0"/>
              </a:rPr>
              <a:t>Over 7 decades of presence in India.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0" y="4826665"/>
            <a:ext cx="6400800" cy="505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  <a:buClr>
                <a:srgbClr val="C00000"/>
              </a:buClr>
              <a:buSzPct val="100000"/>
            </a:pPr>
            <a:r>
              <a:rPr lang="en-US" sz="2000" b="1" dirty="0" smtClean="0">
                <a:solidFill>
                  <a:srgbClr val="C00000"/>
                </a:solidFill>
                <a:latin typeface="Futura" pitchFamily="34" charset="0"/>
                <a:cs typeface="Times New Roman" panose="02020603050405020304" pitchFamily="18" charset="0"/>
              </a:rPr>
              <a:t>Largest channel network in the country.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2316185"/>
            <a:ext cx="8305800" cy="1131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  <a:buClr>
                <a:srgbClr val="C00000"/>
              </a:buClr>
              <a:buSzPct val="100000"/>
            </a:pPr>
            <a:r>
              <a:rPr lang="en-US" sz="2200" b="1" dirty="0" smtClean="0">
                <a:latin typeface="Futura" pitchFamily="34" charset="0"/>
                <a:cs typeface="Times New Roman" panose="02020603050405020304" pitchFamily="18" charset="0"/>
              </a:rPr>
              <a:t>Leading publisher of educational content 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  <a:buClr>
                <a:srgbClr val="C00000"/>
              </a:buClr>
              <a:buSzPct val="100000"/>
            </a:pPr>
            <a:r>
              <a:rPr lang="en-US" sz="2200" b="1" dirty="0" smtClean="0">
                <a:latin typeface="Futura" pitchFamily="34" charset="0"/>
                <a:cs typeface="Times New Roman" panose="02020603050405020304" pitchFamily="18" charset="0"/>
              </a:rPr>
              <a:t>and digital solutions in India</a:t>
            </a:r>
            <a:r>
              <a:rPr lang="en-US" sz="2200" b="1" dirty="0" smtClean="0">
                <a:latin typeface="Futura" pitchFamily="34" charset="0"/>
                <a:cs typeface="Calibri" pitchFamily="34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838200" y="4248733"/>
            <a:ext cx="7467600" cy="505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  <a:buClr>
                <a:srgbClr val="C00000"/>
              </a:buClr>
              <a:buSzPct val="100000"/>
            </a:pPr>
            <a:r>
              <a:rPr lang="en-US" sz="2000" b="1" dirty="0" smtClean="0">
                <a:latin typeface="Futura" pitchFamily="34" charset="0"/>
                <a:cs typeface="Times New Roman" panose="02020603050405020304" pitchFamily="18" charset="0"/>
              </a:rPr>
              <a:t>Established brands selling over 24 million books.</a:t>
            </a:r>
          </a:p>
        </p:txBody>
      </p:sp>
      <p:sp>
        <p:nvSpPr>
          <p:cNvPr id="7" name="Rectangle 6"/>
          <p:cNvSpPr/>
          <p:nvPr/>
        </p:nvSpPr>
        <p:spPr>
          <a:xfrm>
            <a:off x="723900" y="5334000"/>
            <a:ext cx="7696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ctr">
              <a:lnSpc>
                <a:spcPct val="150000"/>
              </a:lnSpc>
              <a:spcAft>
                <a:spcPts val="200"/>
              </a:spcAft>
              <a:buClr>
                <a:srgbClr val="C00000"/>
              </a:buClr>
              <a:buSzPct val="90000"/>
            </a:pPr>
            <a:r>
              <a:rPr lang="en-US" sz="2000" b="1" dirty="0" smtClean="0">
                <a:latin typeface="Futura" pitchFamily="34" charset="0"/>
                <a:cs typeface="Times New Roman" panose="02020603050405020304" pitchFamily="18" charset="0"/>
              </a:rPr>
              <a:t>2</a:t>
            </a:r>
            <a:r>
              <a:rPr lang="en-US" sz="2000" b="1" baseline="30000" dirty="0" smtClean="0">
                <a:latin typeface="Futura" pitchFamily="34" charset="0"/>
                <a:cs typeface="Times New Roman" panose="02020603050405020304" pitchFamily="18" charset="0"/>
              </a:rPr>
              <a:t>nd</a:t>
            </a:r>
            <a:r>
              <a:rPr lang="en-US" sz="2000" b="1" dirty="0" smtClean="0">
                <a:latin typeface="Futura" pitchFamily="34" charset="0"/>
                <a:cs typeface="Times New Roman" panose="02020603050405020304" pitchFamily="18" charset="0"/>
              </a:rPr>
              <a:t> largest player in the customized content  (for distance learning programs)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3400" y="1489074"/>
            <a:ext cx="8305800" cy="588046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IN" sz="2400" b="1" dirty="0" smtClean="0">
                <a:solidFill>
                  <a:schemeClr val="bg1"/>
                </a:solidFill>
                <a:latin typeface="Futura" pitchFamily="34" charset="0"/>
              </a:rPr>
              <a:t>ONE STOP SOLUTION FOR EDUCATION CONTENT</a:t>
            </a:r>
            <a:endParaRPr lang="en-IN" sz="2400" b="1" dirty="0">
              <a:solidFill>
                <a:schemeClr val="bg1"/>
              </a:solidFill>
              <a:latin typeface="Futura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33400" y="107009"/>
            <a:ext cx="77724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3600" b="1" u="sng" dirty="0" smtClean="0">
                <a:solidFill>
                  <a:srgbClr val="C00000"/>
                </a:solidFill>
                <a:latin typeface="Futura" pitchFamily="34" charset="0"/>
                <a:ea typeface="+mj-ea"/>
                <a:cs typeface="+mj-cs"/>
              </a:rPr>
              <a:t>our STRENGTHS</a:t>
            </a:r>
            <a:endParaRPr kumimoji="0" lang="en-IN" sz="36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Futur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09600" y="76200"/>
            <a:ext cx="77724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4400" b="1" u="sng" dirty="0" smtClean="0">
                <a:solidFill>
                  <a:srgbClr val="C00000"/>
                </a:solidFill>
                <a:latin typeface="Futura" pitchFamily="34" charset="0"/>
                <a:ea typeface="+mj-ea"/>
                <a:cs typeface="+mj-cs"/>
              </a:rPr>
              <a:t>our VALUES</a:t>
            </a:r>
            <a:endParaRPr kumimoji="0" lang="en-IN" sz="44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Futura" pitchFamily="34" charset="0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371600"/>
            <a:ext cx="7391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 smtClean="0"/>
              <a:t>Safeguarding the interests of the Stakeholders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 smtClean="0">
                <a:solidFill>
                  <a:srgbClr val="FF0000"/>
                </a:solidFill>
              </a:rPr>
              <a:t>Valuing / Nurturing People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 smtClean="0"/>
              <a:t>Transparent &amp; Integrity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 smtClean="0">
                <a:solidFill>
                  <a:srgbClr val="FF0000"/>
                </a:solidFill>
              </a:rPr>
              <a:t>Ownership at all Levels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 smtClean="0"/>
              <a:t>Sharing of best practices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 smtClean="0">
                <a:solidFill>
                  <a:srgbClr val="FF0000"/>
                </a:solidFill>
              </a:rPr>
              <a:t>Work-life balance</a:t>
            </a:r>
            <a:endParaRPr lang="en-IN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57200" y="1318596"/>
            <a:ext cx="8305800" cy="1044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  <a:buClr>
                <a:srgbClr val="C00000"/>
              </a:buClr>
              <a:buSzPct val="100000"/>
            </a:pPr>
            <a:r>
              <a:rPr lang="en-US" sz="2000" b="1" dirty="0" smtClean="0">
                <a:latin typeface="Futura" pitchFamily="34" charset="0"/>
                <a:cs typeface="Times New Roman" panose="02020603050405020304" pitchFamily="18" charset="0"/>
              </a:rPr>
              <a:t>Aims at nurturing people at all levels by facilitating their growth 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  <a:buClr>
                <a:srgbClr val="C00000"/>
              </a:buClr>
              <a:buSzPct val="100000"/>
            </a:pPr>
            <a:r>
              <a:rPr lang="en-US" sz="2000" b="1" dirty="0" smtClean="0">
                <a:latin typeface="Futura" pitchFamily="34" charset="0"/>
                <a:cs typeface="Times New Roman" panose="02020603050405020304" pitchFamily="18" charset="0"/>
              </a:rPr>
              <a:t>and needs as people are the greatest strength to any organisation.</a:t>
            </a:r>
            <a:endParaRPr lang="en-US" sz="2000" b="1" dirty="0" smtClean="0">
              <a:latin typeface="Futura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2560528"/>
            <a:ext cx="8305800" cy="967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  <a:buClr>
                <a:srgbClr val="C00000"/>
              </a:buClr>
              <a:buSzPct val="100000"/>
            </a:pPr>
            <a:r>
              <a:rPr lang="en-US" sz="2000" b="1" dirty="0" smtClean="0">
                <a:solidFill>
                  <a:srgbClr val="C00000"/>
                </a:solidFill>
                <a:latin typeface="Futura" pitchFamily="34" charset="0"/>
                <a:cs typeface="Times New Roman" panose="02020603050405020304" pitchFamily="18" charset="0"/>
              </a:rPr>
              <a:t>Aims at being transparent in its vision, objectives, working and looks forward to honesty, integrity and commitment.</a:t>
            </a:r>
            <a:endParaRPr lang="en-US" sz="2000" b="1" dirty="0" smtClean="0">
              <a:solidFill>
                <a:srgbClr val="C00000"/>
              </a:solidFill>
              <a:latin typeface="Futura" pitchFamily="34" charset="0"/>
              <a:cs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" y="3704272"/>
            <a:ext cx="8305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  <a:buClr>
                <a:srgbClr val="C00000"/>
              </a:buClr>
              <a:buSzPct val="100000"/>
            </a:pPr>
            <a:r>
              <a:rPr lang="en-US" sz="2000" b="1" dirty="0" smtClean="0">
                <a:latin typeface="Futura" pitchFamily="34" charset="0"/>
                <a:cs typeface="Times New Roman" panose="02020603050405020304" pitchFamily="18" charset="0"/>
              </a:rPr>
              <a:t>Expects and trains its people to take ownership of responsibilities entrusted. This applies to professional commitments, promoting the culture of the organisation and achieving </a:t>
            </a:r>
            <a:r>
              <a:rPr lang="en-US" sz="2000" b="1" dirty="0" err="1" smtClean="0">
                <a:latin typeface="Futura" pitchFamily="34" charset="0"/>
                <a:cs typeface="Times New Roman" panose="02020603050405020304" pitchFamily="18" charset="0"/>
              </a:rPr>
              <a:t>organisational</a:t>
            </a:r>
            <a:r>
              <a:rPr lang="en-US" sz="2000" b="1" dirty="0" smtClean="0">
                <a:latin typeface="Futura" pitchFamily="34" charset="0"/>
                <a:cs typeface="Times New Roman" panose="02020603050405020304" pitchFamily="18" charset="0"/>
              </a:rPr>
              <a:t> goals.</a:t>
            </a:r>
            <a:endParaRPr lang="en-US" sz="2000" b="1" dirty="0" smtClean="0">
              <a:latin typeface="Futura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47800" y="331413"/>
            <a:ext cx="60290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4400" u="sng" dirty="0" smtClean="0">
                <a:solidFill>
                  <a:srgbClr val="FF0000"/>
                </a:solidFill>
              </a:rPr>
              <a:t>Philosophy behind Values</a:t>
            </a:r>
            <a:endParaRPr lang="en-IN" sz="4400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973</Words>
  <Application>Microsoft Office PowerPoint</Application>
  <PresentationFormat>On-screen Show (4:3)</PresentationFormat>
  <Paragraphs>135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Group Companies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Digital Business of S. Chand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Us</dc:title>
  <dc:creator>PRIYA MALHOTRA</dc:creator>
  <cp:lastModifiedBy>naukri</cp:lastModifiedBy>
  <cp:revision>149</cp:revision>
  <dcterms:created xsi:type="dcterms:W3CDTF">2006-08-16T00:00:00Z</dcterms:created>
  <dcterms:modified xsi:type="dcterms:W3CDTF">2014-04-29T07:59:50Z</dcterms:modified>
</cp:coreProperties>
</file>